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sldIdLst>
    <p:sldId id="256" r:id="rId2"/>
    <p:sldId id="257" r:id="rId3"/>
    <p:sldId id="258" r:id="rId4"/>
    <p:sldId id="273" r:id="rId5"/>
    <p:sldId id="271" r:id="rId6"/>
    <p:sldId id="272" r:id="rId7"/>
    <p:sldId id="259" r:id="rId8"/>
    <p:sldId id="260" r:id="rId9"/>
    <p:sldId id="261" r:id="rId10"/>
    <p:sldId id="263" r:id="rId11"/>
    <p:sldId id="274" r:id="rId12"/>
    <p:sldId id="264" r:id="rId13"/>
    <p:sldId id="275" r:id="rId14"/>
    <p:sldId id="265" r:id="rId15"/>
    <p:sldId id="267" r:id="rId16"/>
    <p:sldId id="268" r:id="rId17"/>
    <p:sldId id="281" r:id="rId18"/>
    <p:sldId id="282" r:id="rId19"/>
    <p:sldId id="283" r:id="rId20"/>
    <p:sldId id="284" r:id="rId21"/>
    <p:sldId id="285" r:id="rId22"/>
    <p:sldId id="287" r:id="rId23"/>
    <p:sldId id="286" r:id="rId24"/>
    <p:sldId id="288" r:id="rId25"/>
    <p:sldId id="289" r:id="rId26"/>
    <p:sldId id="290" r:id="rId27"/>
    <p:sldId id="269" r:id="rId28"/>
    <p:sldId id="270" r:id="rId29"/>
    <p:sldId id="276" r:id="rId30"/>
    <p:sldId id="277" r:id="rId31"/>
    <p:sldId id="278" r:id="rId32"/>
    <p:sldId id="279" r:id="rId33"/>
    <p:sldId id="280" r:id="rId34"/>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62" autoAdjust="0"/>
    <p:restoredTop sz="94660"/>
  </p:normalViewPr>
  <p:slideViewPr>
    <p:cSldViewPr>
      <p:cViewPr varScale="1">
        <p:scale>
          <a:sx n="64" d="100"/>
          <a:sy n="64" d="100"/>
        </p:scale>
        <p:origin x="-156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1C9113E2-3000-41C6-AA8D-D93DB5404CC5}" type="datetimeFigureOut">
              <a:rPr lang="fr-FR" smtClean="0"/>
              <a:pPr/>
              <a:t>25/10/2024</a:t>
            </a:fld>
            <a:endParaRPr lang="fr-FR"/>
          </a:p>
        </p:txBody>
      </p:sp>
      <p:sp>
        <p:nvSpPr>
          <p:cNvPr id="19" name="Espace réservé du pied de page 18"/>
          <p:cNvSpPr>
            <a:spLocks noGrp="1"/>
          </p:cNvSpPr>
          <p:nvPr>
            <p:ph type="ftr" sz="quarter" idx="11"/>
          </p:nvPr>
        </p:nvSpPr>
        <p:spPr/>
        <p:txBody>
          <a:bodyPr/>
          <a:lstStyle/>
          <a:p>
            <a:endParaRPr lang="fr-FR"/>
          </a:p>
        </p:txBody>
      </p:sp>
      <p:sp>
        <p:nvSpPr>
          <p:cNvPr id="27" name="Espace réservé du numéro de diapositive 26"/>
          <p:cNvSpPr>
            <a:spLocks noGrp="1"/>
          </p:cNvSpPr>
          <p:nvPr>
            <p:ph type="sldNum" sz="quarter" idx="12"/>
          </p:nvPr>
        </p:nvSpPr>
        <p:spPr/>
        <p:txBody>
          <a:bodyPr/>
          <a:lstStyle/>
          <a:p>
            <a:fld id="{BCD37284-CE35-4186-B15C-B39E17E78878}"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1C9113E2-3000-41C6-AA8D-D93DB5404CC5}" type="datetimeFigureOut">
              <a:rPr lang="fr-FR" smtClean="0"/>
              <a:pPr/>
              <a:t>25/10/2024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CD37284-CE35-4186-B15C-B39E17E78878}"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1C9113E2-3000-41C6-AA8D-D93DB5404CC5}" type="datetimeFigureOut">
              <a:rPr lang="fr-FR" smtClean="0"/>
              <a:pPr/>
              <a:t>25/10/2024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CD37284-CE35-4186-B15C-B39E17E78878}"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1C9113E2-3000-41C6-AA8D-D93DB5404CC5}" type="datetimeFigureOut">
              <a:rPr lang="fr-FR" smtClean="0"/>
              <a:pPr/>
              <a:t>25/10/2024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CD37284-CE35-4186-B15C-B39E17E78878}"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1C9113E2-3000-41C6-AA8D-D93DB5404CC5}" type="datetimeFigureOut">
              <a:rPr lang="fr-FR" smtClean="0"/>
              <a:pPr/>
              <a:t>25/10/2024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CD37284-CE35-4186-B15C-B39E17E78878}"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1C9113E2-3000-41C6-AA8D-D93DB5404CC5}" type="datetimeFigureOut">
              <a:rPr lang="fr-FR" smtClean="0"/>
              <a:pPr/>
              <a:t>25/10/2024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CD37284-CE35-4186-B15C-B39E17E78878}"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1C9113E2-3000-41C6-AA8D-D93DB5404CC5}" type="datetimeFigureOut">
              <a:rPr lang="fr-FR" smtClean="0"/>
              <a:pPr/>
              <a:t>25/10/2024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BCD37284-CE35-4186-B15C-B39E17E78878}"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1C9113E2-3000-41C6-AA8D-D93DB5404CC5}" type="datetimeFigureOut">
              <a:rPr lang="fr-FR" smtClean="0"/>
              <a:pPr/>
              <a:t>25/10/2024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BCD37284-CE35-4186-B15C-B39E17E78878}"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1C9113E2-3000-41C6-AA8D-D93DB5404CC5}" type="datetimeFigureOut">
              <a:rPr lang="fr-FR" smtClean="0"/>
              <a:pPr/>
              <a:t>25/10/2024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BCD37284-CE35-4186-B15C-B39E17E78878}"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1C9113E2-3000-41C6-AA8D-D93DB5404CC5}" type="datetimeFigureOut">
              <a:rPr lang="fr-FR" smtClean="0"/>
              <a:pPr/>
              <a:t>25/10/2024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CD37284-CE35-4186-B15C-B39E17E78878}"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1C9113E2-3000-41C6-AA8D-D93DB5404CC5}" type="datetimeFigureOut">
              <a:rPr lang="fr-FR" smtClean="0"/>
              <a:pPr/>
              <a:t>25/10/2024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077200" y="6356350"/>
            <a:ext cx="609600" cy="365125"/>
          </a:xfrm>
        </p:spPr>
        <p:txBody>
          <a:bodyPr/>
          <a:lstStyle/>
          <a:p>
            <a:fld id="{BCD37284-CE35-4186-B15C-B39E17E78878}" type="slidenum">
              <a:rPr lang="fr-FR" smtClean="0"/>
              <a:pPr/>
              <a:t>‹N°›</a:t>
            </a:fld>
            <a:endParaRPr lang="fr-FR"/>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C9113E2-3000-41C6-AA8D-D93DB5404CC5}" type="datetimeFigureOut">
              <a:rPr lang="fr-FR" smtClean="0"/>
              <a:pPr/>
              <a:t>25/10/2024</a:t>
            </a:fld>
            <a:endParaRPr lang="fr-FR"/>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CD37284-CE35-4186-B15C-B39E17E78878}" type="slidenum">
              <a:rPr lang="fr-FR" smtClean="0"/>
              <a:pPr/>
              <a:t>‹N°›</a:t>
            </a:fld>
            <a:endParaRPr lang="fr-FR"/>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www.nootica.fr/accastillage/motonautisme/circuit-refroidissement.html" TargetMode="External"/><Relationship Id="rId2" Type="http://schemas.openxmlformats.org/officeDocument/2006/relationships/image" Target="../media/image3.gif"/><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hyperlink" Target="https://www.nootica.fr/accastillage/motonautisme/huile-et-filtration/filtration.html" TargetMode="External"/><Relationship Id="rId2" Type="http://schemas.openxmlformats.org/officeDocument/2006/relationships/hyperlink" Target="https://www.nootica.fr/accastillage/motonautisme/entretien-moteur/produits-d-entretien/stabilisateur-d-essence-bardahl-250-ml.html"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hyperlink" Target="https://www.nootica.fr/cartouche-de-graisse-bardahl-marine-400-g.html" TargetMode="External"/><Relationship Id="rId2" Type="http://schemas.openxmlformats.org/officeDocument/2006/relationships/hyperlink" Target="https://www.nootica.fr/accastillage/motonautisme/helice.html"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www.nootica.fr/nettoyant-carburateur-bardahl-essence-400-ml.html" TargetMode="External"/><Relationship Id="rId2" Type="http://schemas.openxmlformats.org/officeDocument/2006/relationships/hyperlink" Target="https://www.nootica.fr/accastillage/motonautisme/huile-et-filtration/huiles.html"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s://www.nootica.fr/accastillage/motonautisme/anode/anodes-moteur.html"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s://www.nootica.fr/accastillage/motonautisme/circuit-refroidissement/turbines.html" TargetMode="Externa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hyperlink" Target="https://www.nootica.fr/spray-osculati-lubrifiant-et-anti-corrosion.html"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boatngo.co/hivernage-bateau-et-moteur/"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1500173"/>
            <a:ext cx="7772400" cy="3429025"/>
          </a:xfrm>
        </p:spPr>
        <p:txBody>
          <a:bodyPr>
            <a:normAutofit fontScale="90000"/>
          </a:bodyPr>
          <a:lstStyle/>
          <a:p>
            <a:pPr algn="ctr"/>
            <a:r>
              <a:rPr lang="fr-FR" dirty="0"/>
              <a:t/>
            </a:r>
            <a:br>
              <a:rPr lang="fr-FR" dirty="0"/>
            </a:br>
            <a:r>
              <a:rPr lang="fr-FR" dirty="0" smtClean="0"/>
              <a:t/>
            </a:r>
            <a:br>
              <a:rPr lang="fr-FR" dirty="0" smtClean="0"/>
            </a:br>
            <a:r>
              <a:rPr lang="fr-FR" dirty="0" smtClean="0"/>
              <a:t/>
            </a:r>
            <a:br>
              <a:rPr lang="fr-FR" dirty="0" smtClean="0"/>
            </a:br>
            <a:r>
              <a:rPr lang="fr-FR" dirty="0" smtClean="0"/>
              <a:t/>
            </a:r>
            <a:br>
              <a:rPr lang="fr-FR" dirty="0" smtClean="0"/>
            </a:br>
            <a:r>
              <a:rPr lang="fr-FR" dirty="0" smtClean="0"/>
              <a:t/>
            </a:r>
            <a:br>
              <a:rPr lang="fr-FR" dirty="0" smtClean="0"/>
            </a:br>
            <a:r>
              <a:rPr lang="fr-FR" dirty="0" smtClean="0"/>
              <a:t/>
            </a:r>
            <a:br>
              <a:rPr lang="fr-FR" dirty="0" smtClean="0"/>
            </a:br>
            <a:r>
              <a:rPr lang="fr-FR" dirty="0" smtClean="0"/>
              <a:t/>
            </a:r>
            <a:br>
              <a:rPr lang="fr-FR" dirty="0" smtClean="0"/>
            </a:br>
            <a:r>
              <a:rPr lang="fr-FR" dirty="0" smtClean="0"/>
              <a:t/>
            </a:r>
            <a:br>
              <a:rPr lang="fr-FR" dirty="0" smtClean="0"/>
            </a:br>
            <a:r>
              <a:rPr lang="fr-FR" dirty="0" smtClean="0"/>
              <a:t/>
            </a:r>
            <a:br>
              <a:rPr lang="fr-FR" dirty="0" smtClean="0"/>
            </a:br>
            <a:r>
              <a:rPr lang="fr-FR" dirty="0" smtClean="0"/>
              <a:t/>
            </a:r>
            <a:br>
              <a:rPr lang="fr-FR" dirty="0" smtClean="0"/>
            </a:br>
            <a:r>
              <a:rPr lang="fr-FR" dirty="0" smtClean="0"/>
              <a:t/>
            </a:r>
            <a:br>
              <a:rPr lang="fr-FR" dirty="0" smtClean="0"/>
            </a:br>
            <a:r>
              <a:rPr lang="fr-FR" dirty="0" smtClean="0"/>
              <a:t/>
            </a:r>
            <a:br>
              <a:rPr lang="fr-FR" dirty="0" smtClean="0"/>
            </a:br>
            <a:r>
              <a:rPr lang="fr-FR" dirty="0" smtClean="0"/>
              <a:t/>
            </a:r>
            <a:br>
              <a:rPr lang="fr-FR" dirty="0" smtClean="0"/>
            </a:br>
            <a:r>
              <a:rPr lang="fr-FR" dirty="0" smtClean="0"/>
              <a:t/>
            </a:r>
            <a:br>
              <a:rPr lang="fr-FR" dirty="0" smtClean="0"/>
            </a:br>
            <a:r>
              <a:rPr lang="fr-FR" dirty="0" smtClean="0"/>
              <a:t> Hivernage bateau </a:t>
            </a:r>
            <a:br>
              <a:rPr lang="fr-FR" dirty="0" smtClean="0"/>
            </a:br>
            <a:r>
              <a:rPr lang="fr-FR" dirty="0" smtClean="0"/>
              <a:t>et moteur </a:t>
            </a:r>
            <a:br>
              <a:rPr lang="fr-FR" dirty="0" smtClean="0"/>
            </a:br>
            <a:r>
              <a:rPr lang="fr-FR" dirty="0" smtClean="0"/>
              <a:t/>
            </a:r>
            <a:br>
              <a:rPr lang="fr-FR" dirty="0" smtClean="0"/>
            </a:br>
            <a:r>
              <a:rPr lang="fr-FR" dirty="0" smtClean="0"/>
              <a:t> apprenez à bien le faire </a:t>
            </a:r>
            <a:r>
              <a:rPr lang="fr-FR" dirty="0"/>
              <a:t/>
            </a:r>
            <a:br>
              <a:rPr lang="fr-FR" dirty="0"/>
            </a:br>
            <a:endParaRPr lang="fr-FR" dirty="0"/>
          </a:p>
        </p:txBody>
      </p:sp>
      <p:sp>
        <p:nvSpPr>
          <p:cNvPr id="4" name="Sous-titre 3"/>
          <p:cNvSpPr>
            <a:spLocks noGrp="1"/>
          </p:cNvSpPr>
          <p:nvPr>
            <p:ph type="subTitle" idx="1"/>
          </p:nvPr>
        </p:nvSpPr>
        <p:spPr>
          <a:xfrm flipV="1">
            <a:off x="533400" y="4981136"/>
            <a:ext cx="7854696" cy="805318"/>
          </a:xfrm>
        </p:spPr>
        <p:txBody>
          <a:bodyPr/>
          <a:lstStyle/>
          <a:p>
            <a:endParaRPr lang="fr-F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2511420"/>
          </a:xfrm>
        </p:spPr>
        <p:txBody>
          <a:bodyPr>
            <a:normAutofit/>
          </a:bodyPr>
          <a:lstStyle/>
          <a:p>
            <a:pPr algn="ctr"/>
            <a:r>
              <a:rPr lang="fr-FR" b="1" dirty="0"/>
              <a:t>L’hivernage extérieur et intérieur de votre bateau.</a:t>
            </a:r>
            <a:br>
              <a:rPr lang="fr-FR" b="1" dirty="0"/>
            </a:br>
            <a:endParaRPr lang="fr-FR" dirty="0"/>
          </a:p>
        </p:txBody>
      </p:sp>
      <p:sp>
        <p:nvSpPr>
          <p:cNvPr id="3" name="Espace réservé du contenu 2"/>
          <p:cNvSpPr>
            <a:spLocks noGrp="1"/>
          </p:cNvSpPr>
          <p:nvPr>
            <p:ph idx="1"/>
          </p:nvPr>
        </p:nvSpPr>
        <p:spPr>
          <a:xfrm>
            <a:off x="457200" y="2214554"/>
            <a:ext cx="8229600" cy="3911609"/>
          </a:xfrm>
        </p:spPr>
        <p:txBody>
          <a:bodyPr/>
          <a:lstStyle/>
          <a:p>
            <a:endParaRPr lang="fr-FR" b="1" dirty="0" smtClean="0"/>
          </a:p>
          <a:p>
            <a:r>
              <a:rPr lang="fr-FR" b="1" dirty="0" smtClean="0"/>
              <a:t>Nous </a:t>
            </a:r>
            <a:r>
              <a:rPr lang="fr-FR" b="1" dirty="0"/>
              <a:t>pouvons à présent entrer </a:t>
            </a:r>
            <a:r>
              <a:rPr lang="fr-FR" b="1" dirty="0" smtClean="0"/>
              <a:t> en </a:t>
            </a:r>
            <a:r>
              <a:rPr lang="fr-FR" b="1" dirty="0"/>
              <a:t>détail concernant les différentes opérations à réaliser pour assurer le bon hivernage de votre bateau, extérieur comme intérieur.</a:t>
            </a:r>
            <a:endParaRPr lang="fr-F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457200" y="704088"/>
            <a:ext cx="8229600" cy="1439028"/>
          </a:xfrm>
        </p:spPr>
        <p:txBody>
          <a:bodyPr>
            <a:normAutofit fontScale="90000"/>
          </a:bodyPr>
          <a:lstStyle/>
          <a:p>
            <a:pPr algn="ctr"/>
            <a:r>
              <a:rPr lang="fr-FR" b="1" dirty="0"/>
              <a:t>L'hivernage du bateau</a:t>
            </a:r>
            <a:br>
              <a:rPr lang="fr-FR" b="1" dirty="0"/>
            </a:br>
            <a:r>
              <a:rPr lang="fr-FR" b="1" dirty="0" smtClean="0"/>
              <a:t>Vider le bateau</a:t>
            </a:r>
            <a:endParaRPr lang="fr-FR" dirty="0"/>
          </a:p>
        </p:txBody>
      </p:sp>
      <p:sp>
        <p:nvSpPr>
          <p:cNvPr id="5" name="Espace réservé du contenu 4"/>
          <p:cNvSpPr>
            <a:spLocks noGrp="1"/>
          </p:cNvSpPr>
          <p:nvPr>
            <p:ph idx="1"/>
          </p:nvPr>
        </p:nvSpPr>
        <p:spPr>
          <a:xfrm>
            <a:off x="357158" y="1600200"/>
            <a:ext cx="8429684" cy="5043510"/>
          </a:xfrm>
        </p:spPr>
        <p:txBody>
          <a:bodyPr>
            <a:normAutofit/>
          </a:bodyPr>
          <a:lstStyle/>
          <a:p>
            <a:endParaRPr lang="fr-FR" dirty="0" smtClean="0"/>
          </a:p>
          <a:p>
            <a:endParaRPr lang="fr-FR" dirty="0" smtClean="0"/>
          </a:p>
          <a:p>
            <a:r>
              <a:rPr lang="fr-FR" dirty="0" smtClean="0"/>
              <a:t>Une </a:t>
            </a:r>
            <a:r>
              <a:rPr lang="fr-FR" dirty="0"/>
              <a:t>fois la saison de navigation terminée, il faut commencer par vider le bateau. On retire la totalité du matériel, qu’il s’agisse de l’équipement de loisir, de sécurité, les cordages, les objets de valeur, les voiles ou l’électronique portable. L’objectif est de tout dessaler, aérer, sécher. Les placards, les coffres, les tiroirs sont vidés, nettoyés et aérés.</a:t>
            </a:r>
            <a:r>
              <a:rPr lang="fr-FR" dirty="0" smtClean="0"/>
              <a:t/>
            </a:r>
            <a:br>
              <a:rPr lang="fr-FR" dirty="0" smtClean="0"/>
            </a:br>
            <a:r>
              <a:rPr lang="fr-FR" dirty="0" smtClean="0"/>
              <a:t/>
            </a:r>
            <a:br>
              <a:rPr lang="fr-FR" dirty="0" smtClean="0"/>
            </a:br>
            <a:endParaRPr lang="fr-F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85728"/>
            <a:ext cx="8229600" cy="2143140"/>
          </a:xfrm>
        </p:spPr>
        <p:txBody>
          <a:bodyPr>
            <a:normAutofit fontScale="90000"/>
          </a:bodyPr>
          <a:lstStyle/>
          <a:p>
            <a:pPr algn="ctr"/>
            <a:r>
              <a:rPr lang="fr-FR" b="1" dirty="0" smtClean="0"/>
              <a:t/>
            </a:r>
            <a:br>
              <a:rPr lang="fr-FR" b="1" dirty="0" smtClean="0"/>
            </a:br>
            <a:r>
              <a:rPr lang="fr-FR" b="1" dirty="0" smtClean="0"/>
              <a:t>L'hivernage </a:t>
            </a:r>
            <a:r>
              <a:rPr lang="fr-FR" b="1" dirty="0"/>
              <a:t>extérieur de votre bateau.</a:t>
            </a:r>
            <a:br>
              <a:rPr lang="fr-FR" b="1" dirty="0"/>
            </a:br>
            <a:endParaRPr lang="fr-FR" dirty="0"/>
          </a:p>
        </p:txBody>
      </p:sp>
      <p:sp>
        <p:nvSpPr>
          <p:cNvPr id="3" name="Espace réservé du contenu 2"/>
          <p:cNvSpPr>
            <a:spLocks noGrp="1"/>
          </p:cNvSpPr>
          <p:nvPr>
            <p:ph idx="1"/>
          </p:nvPr>
        </p:nvSpPr>
        <p:spPr>
          <a:xfrm>
            <a:off x="214282" y="1714488"/>
            <a:ext cx="8715436" cy="5143512"/>
          </a:xfrm>
        </p:spPr>
        <p:txBody>
          <a:bodyPr>
            <a:normAutofit fontScale="70000" lnSpcReduction="20000"/>
          </a:bodyPr>
          <a:lstStyle/>
          <a:p>
            <a:pPr fontAlgn="base"/>
            <a:endParaRPr lang="fr-FR" sz="3400" dirty="0" smtClean="0"/>
          </a:p>
          <a:p>
            <a:pPr fontAlgn="base"/>
            <a:r>
              <a:rPr lang="fr-FR" sz="3400" dirty="0" smtClean="0"/>
              <a:t>Nettoyage </a:t>
            </a:r>
            <a:r>
              <a:rPr lang="fr-FR" sz="3400" dirty="0"/>
              <a:t>du pont, des coffres, du fond de cale, de la baille à mouillage… Profitez-en aussi pour vérifier l’étanchéité des joints</a:t>
            </a:r>
          </a:p>
          <a:p>
            <a:pPr fontAlgn="base"/>
            <a:r>
              <a:rPr lang="fr-FR" sz="3400" dirty="0"/>
              <a:t>Graissage/lubrification des serrures, poupée de guindeau, vannes, taquets et autres parties métalliques</a:t>
            </a:r>
          </a:p>
          <a:p>
            <a:pPr fontAlgn="base"/>
            <a:r>
              <a:rPr lang="fr-FR" sz="3400" dirty="0"/>
              <a:t>Polissage des inox à l’aide d’une pâte adaptée </a:t>
            </a:r>
          </a:p>
          <a:p>
            <a:pPr fontAlgn="base"/>
            <a:r>
              <a:rPr lang="fr-FR" sz="3400" dirty="0"/>
              <a:t>Nettoyage, séchage et entreposage de la sellerie extérieure, des tauds, du </a:t>
            </a:r>
            <a:r>
              <a:rPr lang="fr-FR" sz="3400" dirty="0" err="1"/>
              <a:t>bimini</a:t>
            </a:r>
            <a:r>
              <a:rPr lang="fr-FR" sz="3400" dirty="0"/>
              <a:t>, dans un endroit sans humidité</a:t>
            </a:r>
          </a:p>
          <a:p>
            <a:pPr fontAlgn="base"/>
            <a:r>
              <a:rPr lang="fr-FR" sz="3400" dirty="0"/>
              <a:t>Vérification du matériel de sécurité</a:t>
            </a:r>
          </a:p>
          <a:p>
            <a:pPr fontAlgn="base"/>
            <a:r>
              <a:rPr lang="fr-FR" sz="3400" dirty="0"/>
              <a:t>Mise en place de bâches de </a:t>
            </a:r>
            <a:r>
              <a:rPr lang="fr-FR" sz="3400" dirty="0" smtClean="0"/>
              <a:t>protection</a:t>
            </a:r>
            <a:r>
              <a:rPr lang="fr-FR" sz="3400" dirty="0"/>
              <a:t> </a:t>
            </a:r>
          </a:p>
          <a:p>
            <a:r>
              <a:rPr lang="fr-FR" sz="3400" b="1" dirty="0"/>
              <a:t>Pour tous les propriétaires de bateaux habitables, l’hivernage de l’espace intérieur est essentiel</a:t>
            </a:r>
            <a:r>
              <a:rPr lang="fr-FR" sz="3400" dirty="0"/>
              <a:t> pour ne pas avoir de mauvaises surprises après les mois d’hivernage – des moisissures causées par l’humidité, par exemple.</a:t>
            </a:r>
          </a:p>
          <a:p>
            <a:endParaRPr lang="fr-F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contenu 5"/>
          <p:cNvSpPr>
            <a:spLocks noGrp="1"/>
          </p:cNvSpPr>
          <p:nvPr>
            <p:ph idx="4294967295"/>
          </p:nvPr>
        </p:nvSpPr>
        <p:spPr>
          <a:xfrm>
            <a:off x="0" y="357188"/>
            <a:ext cx="8715375" cy="6715125"/>
          </a:xfrm>
        </p:spPr>
        <p:txBody>
          <a:bodyPr>
            <a:noAutofit/>
          </a:bodyPr>
          <a:lstStyle/>
          <a:p>
            <a:r>
              <a:rPr lang="fr-FR" sz="2400" b="1" dirty="0" smtClean="0"/>
              <a:t>Pour tous les propriétaires de bateaux habitables, l’hivernage de l’espace intérieur est essentiel</a:t>
            </a:r>
            <a:r>
              <a:rPr lang="fr-FR" sz="2400" dirty="0" smtClean="0"/>
              <a:t> pour ne pas avoir de mauvaises surprises après les mois d’hivernage – des moisissures causées par l’humidité, par exemple.</a:t>
            </a:r>
          </a:p>
          <a:p>
            <a:r>
              <a:rPr lang="fr-FR" sz="2400" dirty="0" smtClean="0"/>
              <a:t>On fait l’inventaire du matériel de sécurité et on le met à jour en vérifiant les dates de péremption et l’usure. Certains extincteurs ne sont pas conçus pour résister au gel, il faut donc vérifier ce point. Les équipements de sécurité comme les gilets et radeaux sont rincés à l’eau douce avant d’être séchés.</a:t>
            </a:r>
            <a:br>
              <a:rPr lang="fr-FR" sz="2400" dirty="0" smtClean="0"/>
            </a:br>
            <a:r>
              <a:rPr lang="fr-FR" sz="2400" dirty="0" smtClean="0"/>
              <a:t>Les cordages sont eux aussi </a:t>
            </a:r>
            <a:r>
              <a:rPr lang="fr-FR" sz="2400" dirty="0" smtClean="0">
                <a:latin typeface="Arial Narrow" pitchFamily="34" charset="0"/>
              </a:rPr>
              <a:t>passés</a:t>
            </a:r>
            <a:r>
              <a:rPr lang="fr-FR" sz="2400" dirty="0" smtClean="0"/>
              <a:t> à l’eau douce et sont stockés seulement lorsqu’ils sont parfaitement secs. Leur état général est contrôlé.</a:t>
            </a:r>
            <a:br>
              <a:rPr lang="fr-FR" sz="2400" dirty="0" smtClean="0"/>
            </a:br>
            <a:r>
              <a:rPr lang="fr-FR" sz="2400" dirty="0" smtClean="0"/>
              <a:t>La sellerie est retirée pour être nettoyée, séchée et stockée dans un endroit sec.</a:t>
            </a:r>
            <a:br>
              <a:rPr lang="fr-FR" sz="2400" dirty="0" smtClean="0"/>
            </a:br>
            <a:r>
              <a:rPr lang="fr-FR" sz="2400" dirty="0" smtClean="0"/>
              <a:t>Tout ce qui peut l’être doit être passé à l’eau douce pour éliminer le maximum de sel puis mis à sécher avant d’être rangé.</a:t>
            </a:r>
            <a:endParaRPr lang="fr-FR" sz="2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45719"/>
          </a:xfrm>
        </p:spPr>
        <p:txBody>
          <a:bodyPr>
            <a:normAutofit fontScale="90000"/>
          </a:bodyPr>
          <a:lstStyle/>
          <a:p>
            <a:r>
              <a:rPr lang="fr-FR" b="1" dirty="0"/>
              <a:t/>
            </a:r>
            <a:br>
              <a:rPr lang="fr-FR" b="1" dirty="0"/>
            </a:br>
            <a:endParaRPr lang="fr-FR" dirty="0"/>
          </a:p>
        </p:txBody>
      </p:sp>
      <p:sp>
        <p:nvSpPr>
          <p:cNvPr id="3" name="Espace réservé du contenu 2"/>
          <p:cNvSpPr>
            <a:spLocks noGrp="1"/>
          </p:cNvSpPr>
          <p:nvPr>
            <p:ph idx="1"/>
          </p:nvPr>
        </p:nvSpPr>
        <p:spPr>
          <a:xfrm>
            <a:off x="214282" y="214290"/>
            <a:ext cx="8643998" cy="6643710"/>
          </a:xfrm>
        </p:spPr>
        <p:txBody>
          <a:bodyPr>
            <a:noAutofit/>
          </a:bodyPr>
          <a:lstStyle/>
          <a:p>
            <a:pPr fontAlgn="base"/>
            <a:endParaRPr lang="fr-FR" sz="2400" dirty="0" smtClean="0"/>
          </a:p>
          <a:p>
            <a:pPr fontAlgn="base">
              <a:buNone/>
            </a:pPr>
            <a:r>
              <a:rPr lang="fr-FR" sz="2400" dirty="0"/>
              <a:t> </a:t>
            </a:r>
            <a:r>
              <a:rPr lang="fr-FR" sz="2400" dirty="0" smtClean="0"/>
              <a:t>   La sellerie est retirée pour être nettoyée, séchée et stockée dans un endroit sec.</a:t>
            </a:r>
            <a:br>
              <a:rPr lang="fr-FR" sz="2400" dirty="0" smtClean="0"/>
            </a:br>
            <a:r>
              <a:rPr lang="fr-FR" sz="2400" dirty="0" smtClean="0"/>
              <a:t>Tout ce qui peut l’être doit être passé à l’eau douce pour éliminer le maximum de sel puis mis à sécher avant d’être rangé. Vidange </a:t>
            </a:r>
            <a:r>
              <a:rPr lang="fr-FR" sz="2400" dirty="0"/>
              <a:t>des réservoirs d’eaux grises, noires et douce dans les zones réservées à cet effet</a:t>
            </a:r>
          </a:p>
          <a:p>
            <a:pPr fontAlgn="base"/>
            <a:r>
              <a:rPr lang="fr-FR" sz="2400" dirty="0"/>
              <a:t>Vérification de l’étanchéité des hublots</a:t>
            </a:r>
          </a:p>
          <a:p>
            <a:pPr fontAlgn="base"/>
            <a:r>
              <a:rPr lang="fr-FR" sz="2400" dirty="0"/>
              <a:t>Mise en sécurité des batteries, débranchement des cosses pour les graisser, recharge des batteries tous les 2/3 mois pour éviter toute dégradation</a:t>
            </a:r>
          </a:p>
          <a:p>
            <a:pPr fontAlgn="base"/>
            <a:r>
              <a:rPr lang="fr-FR" sz="2400" dirty="0"/>
              <a:t>Aération de l’habitacle puis disposition d’absorbeurs d’humidité (remplacer régulièrement les galets)</a:t>
            </a:r>
          </a:p>
          <a:p>
            <a:pPr fontAlgn="base"/>
            <a:r>
              <a:rPr lang="fr-FR" sz="2400" dirty="0"/>
              <a:t>Hivernage des WC</a:t>
            </a:r>
          </a:p>
          <a:p>
            <a:pPr fontAlgn="base"/>
            <a:r>
              <a:rPr lang="fr-FR" sz="2400" dirty="0"/>
              <a:t>Protection des circuits électriques</a:t>
            </a:r>
          </a:p>
          <a:p>
            <a:pPr fontAlgn="base"/>
            <a:r>
              <a:rPr lang="fr-FR" sz="2400" dirty="0"/>
              <a:t>Mise en sécurité des arrivées d’eau</a:t>
            </a:r>
          </a:p>
          <a:p>
            <a:pPr>
              <a:buNone/>
            </a:pPr>
            <a:endParaRPr lang="fr-FR" sz="2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fr-FR" b="1" dirty="0"/>
              <a:t>Hivernage moteur.</a:t>
            </a:r>
            <a:br>
              <a:rPr lang="fr-FR" b="1" dirty="0"/>
            </a:br>
            <a:endParaRPr lang="fr-FR" dirty="0"/>
          </a:p>
        </p:txBody>
      </p:sp>
      <p:sp>
        <p:nvSpPr>
          <p:cNvPr id="3" name="Espace réservé du contenu 2"/>
          <p:cNvSpPr>
            <a:spLocks noGrp="1"/>
          </p:cNvSpPr>
          <p:nvPr>
            <p:ph idx="1"/>
          </p:nvPr>
        </p:nvSpPr>
        <p:spPr>
          <a:xfrm>
            <a:off x="357158" y="1071546"/>
            <a:ext cx="8572560" cy="5429288"/>
          </a:xfrm>
        </p:spPr>
        <p:txBody>
          <a:bodyPr>
            <a:noAutofit/>
          </a:bodyPr>
          <a:lstStyle/>
          <a:p>
            <a:r>
              <a:rPr lang="fr-FR" sz="2400" dirty="0">
                <a:latin typeface="Arial Unicode MS" pitchFamily="34" charset="-128"/>
                <a:ea typeface="Arial Unicode MS" pitchFamily="34" charset="-128"/>
                <a:cs typeface="Arial Unicode MS" pitchFamily="34" charset="-128"/>
              </a:rPr>
              <a:t>L’hivernage de votre ou de vos moteurs est indispensable pour éviter toute dégradation prématurée. En effet, que votre équipement soit un moteur hors-bord, 2 temps, 4 temps, </a:t>
            </a:r>
            <a:r>
              <a:rPr lang="fr-FR" sz="2400" dirty="0" err="1">
                <a:latin typeface="Arial Unicode MS" pitchFamily="34" charset="-128"/>
                <a:ea typeface="Arial Unicode MS" pitchFamily="34" charset="-128"/>
                <a:cs typeface="Arial Unicode MS" pitchFamily="34" charset="-128"/>
              </a:rPr>
              <a:t>inboard</a:t>
            </a:r>
            <a:r>
              <a:rPr lang="fr-FR" sz="2400" dirty="0">
                <a:latin typeface="Arial Unicode MS" pitchFamily="34" charset="-128"/>
                <a:ea typeface="Arial Unicode MS" pitchFamily="34" charset="-128"/>
                <a:cs typeface="Arial Unicode MS" pitchFamily="34" charset="-128"/>
              </a:rPr>
              <a:t>, diesel ou essence, l’arrêt de son utilisation durant plus de trois mois consécutifs nécessite son hivernage. L’objectif est de réaliser un entretien léger des pièces à changer et éviter que le sel de l’eau de mer ne se cristallise et entraîne une dégradation du corps moteur par le circuit de refroidissement.</a:t>
            </a:r>
          </a:p>
          <a:p>
            <a:r>
              <a:rPr lang="fr-FR" sz="2400" dirty="0">
                <a:latin typeface="Arial Unicode MS" pitchFamily="34" charset="-128"/>
                <a:ea typeface="Arial Unicode MS" pitchFamily="34" charset="-128"/>
                <a:cs typeface="Arial Unicode MS" pitchFamily="34" charset="-128"/>
              </a:rPr>
              <a:t>Ces opérations peuvent être effectuées par le plaisancier mais l’expertise d’un professionnel mécanicien est vivement recommandée. En effet, l’œil avisé d’un expert permettra de réaliser en simultané un diagnostic qui pourrait déceler toute anomalie pouvant aggraver l’état de votre moteur sans réparation adéquate</a:t>
            </a:r>
            <a:r>
              <a:rPr lang="fr-FR" sz="2400" dirty="0" smtClean="0">
                <a:latin typeface="Arial Unicode MS" pitchFamily="34" charset="-128"/>
                <a:ea typeface="Arial Unicode MS" pitchFamily="34" charset="-128"/>
                <a:cs typeface="Arial Unicode MS" pitchFamily="34" charset="-128"/>
              </a:rPr>
              <a:t>.</a:t>
            </a:r>
            <a:endParaRPr lang="fr-FR" sz="2400" dirty="0">
              <a:latin typeface="Arial Unicode MS" pitchFamily="34" charset="-128"/>
              <a:ea typeface="Arial Unicode MS" pitchFamily="34" charset="-128"/>
              <a:cs typeface="Arial Unicode MS" pitchFamily="34" charset="-128"/>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fr-FR" dirty="0" smtClean="0"/>
              <a:t/>
            </a:r>
            <a:br>
              <a:rPr lang="fr-FR" dirty="0" smtClean="0"/>
            </a:br>
            <a:r>
              <a:rPr lang="fr-FR" b="1" dirty="0"/>
              <a:t>Comment hiverner un moteur </a:t>
            </a:r>
            <a:r>
              <a:rPr lang="fr-FR" b="1" dirty="0" err="1"/>
              <a:t>hors-board</a:t>
            </a:r>
            <a:r>
              <a:rPr lang="fr-FR" b="1" dirty="0"/>
              <a:t> ?</a:t>
            </a:r>
            <a:endParaRPr lang="fr-FR" dirty="0"/>
          </a:p>
        </p:txBody>
      </p:sp>
      <p:sp>
        <p:nvSpPr>
          <p:cNvPr id="3" name="Espace réservé du contenu 2"/>
          <p:cNvSpPr>
            <a:spLocks noGrp="1"/>
          </p:cNvSpPr>
          <p:nvPr>
            <p:ph idx="1"/>
          </p:nvPr>
        </p:nvSpPr>
        <p:spPr>
          <a:xfrm>
            <a:off x="457200" y="2000240"/>
            <a:ext cx="8229600" cy="4572032"/>
          </a:xfrm>
        </p:spPr>
        <p:txBody>
          <a:bodyPr>
            <a:normAutofit/>
          </a:bodyPr>
          <a:lstStyle/>
          <a:p>
            <a:r>
              <a:rPr lang="fr-FR" sz="2400" b="1" dirty="0" smtClean="0">
                <a:latin typeface="Arial Unicode MS" pitchFamily="34" charset="-128"/>
                <a:ea typeface="Arial Unicode MS" pitchFamily="34" charset="-128"/>
                <a:cs typeface="Arial Unicode MS" pitchFamily="34" charset="-128"/>
              </a:rPr>
              <a:t>Pour assurer une bonne remise en route et un bon fonctionnement de son moteur, il est impératif protéger correctement contre la rouille, la corrosion et les divers dégâts internes avant de stocker pour l'hiver. Les mois de septembre, octobre et novembre  sont la période incontournable pour hiverner son bateau et en profiter pleinement la saison prochaine.</a:t>
            </a:r>
            <a:endParaRPr lang="fr-FR" sz="2400" dirty="0" smtClean="0">
              <a:latin typeface="Arial Unicode MS" pitchFamily="34" charset="-128"/>
              <a:ea typeface="Arial Unicode MS" pitchFamily="34" charset="-128"/>
              <a:cs typeface="Arial Unicode MS" pitchFamily="34" charset="-128"/>
            </a:endParaRPr>
          </a:p>
          <a:p>
            <a:r>
              <a:rPr lang="fr-FR" sz="2400" dirty="0" smtClean="0">
                <a:latin typeface="Arial Unicode MS" pitchFamily="34" charset="-128"/>
                <a:ea typeface="Arial Unicode MS" pitchFamily="34" charset="-128"/>
                <a:cs typeface="Arial Unicode MS" pitchFamily="34" charset="-128"/>
              </a:rPr>
              <a:t>Votre bateau va rester au repos plusieurs mois, c'est le moment de faire la révision annuelle du moteur.  La mise en hivernage d'un moteur hors-bord se résume en 8 commandements.</a:t>
            </a:r>
          </a:p>
          <a:p>
            <a:endParaRPr lang="fr-FR" sz="2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essaler moteur bateau"/>
          <p:cNvPicPr>
            <a:picLocks noChangeAspect="1" noChangeArrowheads="1"/>
          </p:cNvPicPr>
          <p:nvPr/>
        </p:nvPicPr>
        <p:blipFill>
          <a:blip r:embed="rId2"/>
          <a:srcRect/>
          <a:stretch>
            <a:fillRect/>
          </a:stretch>
        </p:blipFill>
        <p:spPr bwMode="auto">
          <a:xfrm>
            <a:off x="285720" y="1857364"/>
            <a:ext cx="4357718" cy="4500577"/>
          </a:xfrm>
          <a:prstGeom prst="rect">
            <a:avLst/>
          </a:prstGeom>
          <a:noFill/>
        </p:spPr>
      </p:pic>
      <p:sp>
        <p:nvSpPr>
          <p:cNvPr id="16" name="Titre 15"/>
          <p:cNvSpPr>
            <a:spLocks noGrp="1"/>
          </p:cNvSpPr>
          <p:nvPr>
            <p:ph type="title"/>
          </p:nvPr>
        </p:nvSpPr>
        <p:spPr/>
        <p:txBody>
          <a:bodyPr>
            <a:normAutofit fontScale="90000"/>
          </a:bodyPr>
          <a:lstStyle/>
          <a:p>
            <a:pPr algn="ctr"/>
            <a:r>
              <a:rPr lang="fr-FR" b="1" dirty="0" smtClean="0"/>
              <a:t/>
            </a:r>
            <a:br>
              <a:rPr lang="fr-FR" b="1" dirty="0" smtClean="0"/>
            </a:br>
            <a:r>
              <a:rPr lang="fr-FR" b="1" dirty="0" smtClean="0"/>
              <a:t> Rinçage du circuit de refroidissement</a:t>
            </a:r>
            <a:endParaRPr lang="fr-FR" dirty="0"/>
          </a:p>
        </p:txBody>
      </p:sp>
      <p:sp>
        <p:nvSpPr>
          <p:cNvPr id="17" name="Espace réservé du contenu 16"/>
          <p:cNvSpPr>
            <a:spLocks noGrp="1"/>
          </p:cNvSpPr>
          <p:nvPr>
            <p:ph sz="half" idx="1"/>
          </p:nvPr>
        </p:nvSpPr>
        <p:spPr>
          <a:xfrm>
            <a:off x="457200" y="1857364"/>
            <a:ext cx="4038600" cy="4497561"/>
          </a:xfrm>
        </p:spPr>
        <p:txBody>
          <a:bodyPr>
            <a:normAutofit lnSpcReduction="10000"/>
          </a:bodyPr>
          <a:lstStyle/>
          <a:p>
            <a:endParaRPr lang="fr-FR" dirty="0"/>
          </a:p>
        </p:txBody>
      </p:sp>
      <p:sp>
        <p:nvSpPr>
          <p:cNvPr id="18" name="Espace réservé du contenu 17"/>
          <p:cNvSpPr>
            <a:spLocks noGrp="1"/>
          </p:cNvSpPr>
          <p:nvPr>
            <p:ph sz="half" idx="2"/>
          </p:nvPr>
        </p:nvSpPr>
        <p:spPr/>
        <p:txBody>
          <a:bodyPr>
            <a:normAutofit lnSpcReduction="10000"/>
          </a:bodyPr>
          <a:lstStyle/>
          <a:p>
            <a:r>
              <a:rPr lang="fr-FR" dirty="0" smtClean="0"/>
              <a:t>Rincer le </a:t>
            </a:r>
            <a:r>
              <a:rPr lang="fr-FR" b="1" u="sng" dirty="0" smtClean="0">
                <a:hlinkClick r:id="rId3" tooltip="refroidissement moteur bateau"/>
              </a:rPr>
              <a:t>circuit de refroidissement</a:t>
            </a:r>
            <a:r>
              <a:rPr lang="fr-FR" dirty="0" smtClean="0"/>
              <a:t> en faisant tourner le moteur  20 à 30 minutes dans de l'eau douce propre (surtout si vous avez navigué en eau salée), il est conseillé d’utilisé des oreilles de rinçage, pour ne pas être en circuit fermé. On peu rajouter du stop sel.</a:t>
            </a:r>
            <a:endParaRPr lang="fr-F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fr-FR" b="1" dirty="0" smtClean="0"/>
              <a:t>Rinçage du circuit de refroidissement</a:t>
            </a:r>
            <a:endParaRPr lang="fr-FR" dirty="0"/>
          </a:p>
        </p:txBody>
      </p:sp>
      <p:sp>
        <p:nvSpPr>
          <p:cNvPr id="3" name="Espace réservé du contenu 2"/>
          <p:cNvSpPr>
            <a:spLocks noGrp="1"/>
          </p:cNvSpPr>
          <p:nvPr>
            <p:ph idx="1"/>
          </p:nvPr>
        </p:nvSpPr>
        <p:spPr/>
        <p:txBody>
          <a:bodyPr/>
          <a:lstStyle/>
          <a:p>
            <a:r>
              <a:rPr lang="fr-FR" dirty="0" smtClean="0">
                <a:latin typeface="Arial Unicode MS" pitchFamily="34" charset="-128"/>
                <a:ea typeface="Arial Unicode MS" pitchFamily="34" charset="-128"/>
                <a:cs typeface="Arial Unicode MS" pitchFamily="34" charset="-128"/>
              </a:rPr>
              <a:t>Afin d’éliminer les effets néfastes de l'éthanol et d’assurer une lubrification optimale des soupapes et sièges utiliser un produit comme le </a:t>
            </a:r>
            <a:r>
              <a:rPr lang="fr-FR" b="1" u="sng" dirty="0" smtClean="0">
                <a:latin typeface="Arial Unicode MS" pitchFamily="34" charset="-128"/>
                <a:ea typeface="Arial Unicode MS" pitchFamily="34" charset="-128"/>
                <a:cs typeface="Arial Unicode MS" pitchFamily="34" charset="-128"/>
                <a:hlinkClick r:id="rId2" tooltip="Stabilisateur essence hivernage stockage"/>
              </a:rPr>
              <a:t>stabilisateur d'essence </a:t>
            </a:r>
            <a:r>
              <a:rPr lang="fr-FR" b="1" u="sng" dirty="0" err="1" smtClean="0">
                <a:latin typeface="Arial Unicode MS" pitchFamily="34" charset="-128"/>
                <a:ea typeface="Arial Unicode MS" pitchFamily="34" charset="-128"/>
                <a:cs typeface="Arial Unicode MS" pitchFamily="34" charset="-128"/>
                <a:hlinkClick r:id="rId2" tooltip="Stabilisateur essence hivernage stockage"/>
              </a:rPr>
              <a:t>Bardahl</a:t>
            </a:r>
            <a:r>
              <a:rPr lang="fr-FR" dirty="0" smtClean="0">
                <a:latin typeface="Arial Unicode MS" pitchFamily="34" charset="-128"/>
                <a:ea typeface="Arial Unicode MS" pitchFamily="34" charset="-128"/>
                <a:cs typeface="Arial Unicode MS" pitchFamily="34" charset="-128"/>
              </a:rPr>
              <a:t>. Son utilisation est on ne peut plus simple, puisqu'il suffit de le rajouter au carburant au moment du rinçage à l'eau douce.</a:t>
            </a:r>
          </a:p>
          <a:p>
            <a:r>
              <a:rPr lang="fr-FR" dirty="0" smtClean="0">
                <a:latin typeface="Arial Unicode MS" pitchFamily="34" charset="-128"/>
                <a:ea typeface="Arial Unicode MS" pitchFamily="34" charset="-128"/>
                <a:cs typeface="Arial Unicode MS" pitchFamily="34" charset="-128"/>
              </a:rPr>
              <a:t>Couper l'arrivée d'essence et attendre l'arrêt du moteur, afin de bien vider le carburateur.</a:t>
            </a:r>
          </a:p>
          <a:p>
            <a:r>
              <a:rPr lang="fr-FR" dirty="0" smtClean="0">
                <a:latin typeface="Arial Unicode MS" pitchFamily="34" charset="-128"/>
                <a:ea typeface="Arial Unicode MS" pitchFamily="34" charset="-128"/>
                <a:cs typeface="Arial Unicode MS" pitchFamily="34" charset="-128"/>
              </a:rPr>
              <a:t>Quand le moteur se sera arrêté tout seul, nettoyer le </a:t>
            </a:r>
            <a:r>
              <a:rPr lang="fr-FR" b="1" u="sng" dirty="0" smtClean="0">
                <a:latin typeface="Arial Unicode MS" pitchFamily="34" charset="-128"/>
                <a:ea typeface="Arial Unicode MS" pitchFamily="34" charset="-128"/>
                <a:cs typeface="Arial Unicode MS" pitchFamily="34" charset="-128"/>
                <a:hlinkClick r:id="rId3" tooltip="filtre a essence"/>
              </a:rPr>
              <a:t>filtre à essence</a:t>
            </a:r>
            <a:r>
              <a:rPr lang="fr-FR" dirty="0" smtClean="0">
                <a:latin typeface="Arial Unicode MS" pitchFamily="34" charset="-128"/>
                <a:ea typeface="Arial Unicode MS" pitchFamily="34" charset="-128"/>
                <a:cs typeface="Arial Unicode MS" pitchFamily="34" charset="-128"/>
              </a:rPr>
              <a:t> et le décanteur.</a:t>
            </a:r>
          </a:p>
          <a:p>
            <a:endParaRPr lang="fr-F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normAutofit fontScale="90000"/>
          </a:bodyPr>
          <a:lstStyle/>
          <a:p>
            <a:pPr marL="914400" indent="-914400" algn="ctr"/>
            <a:r>
              <a:rPr lang="fr-FR" b="1" dirty="0" smtClean="0"/>
              <a:t/>
            </a:r>
            <a:br>
              <a:rPr lang="fr-FR" b="1" dirty="0" smtClean="0"/>
            </a:br>
            <a:r>
              <a:rPr lang="fr-FR" b="1" dirty="0" smtClean="0"/>
              <a:t/>
            </a:r>
            <a:br>
              <a:rPr lang="fr-FR" b="1" dirty="0" smtClean="0"/>
            </a:br>
            <a:r>
              <a:rPr lang="fr-FR" b="1" dirty="0" smtClean="0"/>
              <a:t/>
            </a:r>
            <a:br>
              <a:rPr lang="fr-FR" b="1" dirty="0" smtClean="0"/>
            </a:br>
            <a:r>
              <a:rPr lang="fr-FR" b="1" dirty="0" smtClean="0"/>
              <a:t/>
            </a:r>
            <a:br>
              <a:rPr lang="fr-FR" b="1" dirty="0" smtClean="0"/>
            </a:br>
            <a:r>
              <a:rPr lang="fr-FR" b="1" dirty="0" smtClean="0"/>
              <a:t/>
            </a:r>
            <a:br>
              <a:rPr lang="fr-FR" b="1" dirty="0" smtClean="0"/>
            </a:br>
            <a:r>
              <a:rPr lang="fr-FR" b="1" dirty="0" smtClean="0"/>
              <a:t>Démontage des bougies</a:t>
            </a:r>
            <a:br>
              <a:rPr lang="fr-FR" b="1" dirty="0" smtClean="0"/>
            </a:br>
            <a:endParaRPr lang="fr-FR" dirty="0"/>
          </a:p>
        </p:txBody>
      </p:sp>
      <p:sp>
        <p:nvSpPr>
          <p:cNvPr id="7" name="Espace réservé du contenu 6"/>
          <p:cNvSpPr>
            <a:spLocks noGrp="1"/>
          </p:cNvSpPr>
          <p:nvPr>
            <p:ph idx="1"/>
          </p:nvPr>
        </p:nvSpPr>
        <p:spPr/>
        <p:txBody>
          <a:bodyPr/>
          <a:lstStyle/>
          <a:p>
            <a:r>
              <a:rPr lang="fr-FR" dirty="0" smtClean="0">
                <a:latin typeface="Arial Narrow" pitchFamily="34" charset="0"/>
              </a:rPr>
              <a:t>Retirer les bougies puis mettre un peu d’huile dans les cylindres.</a:t>
            </a:r>
          </a:p>
          <a:p>
            <a:r>
              <a:rPr lang="fr-FR" dirty="0" smtClean="0">
                <a:latin typeface="Arial Narrow" pitchFamily="34" charset="0"/>
              </a:rPr>
              <a:t>Il faut ensuite actionner le lanceur pour que les piston montent et descendent quelques fois. L’huile va permettre la protection du moteur contre la rouille.</a:t>
            </a:r>
          </a:p>
          <a:p>
            <a:r>
              <a:rPr lang="fr-FR" dirty="0" smtClean="0">
                <a:latin typeface="Arial Narrow" pitchFamily="34" charset="0"/>
              </a:rPr>
              <a:t>Nettoyer les bougies ou les remplacer au besoin</a:t>
            </a:r>
            <a:r>
              <a:rPr lang="fr-FR" dirty="0" smtClean="0"/>
              <a:t>.</a:t>
            </a:r>
          </a:p>
          <a:p>
            <a:endParaRPr lang="fr-FR" dirty="0"/>
          </a:p>
        </p:txBody>
      </p:sp>
      <p:pic>
        <p:nvPicPr>
          <p:cNvPr id="37890" name="Picture 2" descr="Bougie bateau moteur"/>
          <p:cNvPicPr>
            <a:picLocks noChangeAspect="1" noChangeArrowheads="1"/>
          </p:cNvPicPr>
          <p:nvPr/>
        </p:nvPicPr>
        <p:blipFill>
          <a:blip r:embed="rId2"/>
          <a:srcRect/>
          <a:stretch>
            <a:fillRect/>
          </a:stretch>
        </p:blipFill>
        <p:spPr bwMode="auto">
          <a:xfrm>
            <a:off x="1928794" y="4429132"/>
            <a:ext cx="5715000" cy="2066925"/>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7158" y="1142984"/>
            <a:ext cx="8429684" cy="5324535"/>
          </a:xfrm>
          <a:prstGeom prst="rect">
            <a:avLst/>
          </a:prstGeom>
        </p:spPr>
        <p:txBody>
          <a:bodyPr wrap="square">
            <a:spAutoFit/>
          </a:bodyPr>
          <a:lstStyle/>
          <a:p>
            <a:r>
              <a:rPr lang="fr-FR" sz="2000" dirty="0">
                <a:latin typeface="Arial Unicode MS" pitchFamily="34" charset="-128"/>
                <a:ea typeface="Arial Unicode MS" pitchFamily="34" charset="-128"/>
                <a:cs typeface="Arial Unicode MS" pitchFamily="34" charset="-128"/>
              </a:rPr>
              <a:t>On aimerait tous pouvoir naviguer </a:t>
            </a:r>
            <a:r>
              <a:rPr lang="fr-FR" sz="2000" b="1" dirty="0">
                <a:latin typeface="Arial Unicode MS" pitchFamily="34" charset="-128"/>
                <a:ea typeface="Arial Unicode MS" pitchFamily="34" charset="-128"/>
                <a:cs typeface="Arial Unicode MS" pitchFamily="34" charset="-128"/>
              </a:rPr>
              <a:t>tout au long de l’année,</a:t>
            </a:r>
            <a:r>
              <a:rPr lang="fr-FR" sz="2000" dirty="0">
                <a:latin typeface="Arial Unicode MS" pitchFamily="34" charset="-128"/>
                <a:ea typeface="Arial Unicode MS" pitchFamily="34" charset="-128"/>
                <a:cs typeface="Arial Unicode MS" pitchFamily="34" charset="-128"/>
              </a:rPr>
              <a:t> mais il faut l’admettre : </a:t>
            </a:r>
            <a:r>
              <a:rPr lang="fr-FR" sz="2000" b="1" dirty="0">
                <a:latin typeface="Arial Unicode MS" pitchFamily="34" charset="-128"/>
                <a:ea typeface="Arial Unicode MS" pitchFamily="34" charset="-128"/>
                <a:cs typeface="Arial Unicode MS" pitchFamily="34" charset="-128"/>
              </a:rPr>
              <a:t>naviguer en bateau est plus agréable en été qu’en hiver.</a:t>
            </a:r>
            <a:r>
              <a:rPr lang="fr-FR" sz="2000" dirty="0">
                <a:latin typeface="Arial Unicode MS" pitchFamily="34" charset="-128"/>
                <a:ea typeface="Arial Unicode MS" pitchFamily="34" charset="-128"/>
                <a:cs typeface="Arial Unicode MS" pitchFamily="34" charset="-128"/>
              </a:rPr>
              <a:t> Pendant ces quelques mois où votre bateau est seul au port ou dans votre jardin, il est </a:t>
            </a:r>
            <a:r>
              <a:rPr lang="fr-FR" sz="2000" b="1" dirty="0">
                <a:latin typeface="Arial Unicode MS" pitchFamily="34" charset="-128"/>
                <a:ea typeface="Arial Unicode MS" pitchFamily="34" charset="-128"/>
                <a:cs typeface="Arial Unicode MS" pitchFamily="34" charset="-128"/>
              </a:rPr>
              <a:t>crucial</a:t>
            </a:r>
            <a:r>
              <a:rPr lang="fr-FR" sz="2000" dirty="0">
                <a:latin typeface="Arial Unicode MS" pitchFamily="34" charset="-128"/>
                <a:ea typeface="Arial Unicode MS" pitchFamily="34" charset="-128"/>
                <a:cs typeface="Arial Unicode MS" pitchFamily="34" charset="-128"/>
              </a:rPr>
              <a:t> de le protéger pour que son état ne </a:t>
            </a:r>
            <a:r>
              <a:rPr lang="fr-FR" sz="2000" b="1" dirty="0">
                <a:latin typeface="Arial Unicode MS" pitchFamily="34" charset="-128"/>
                <a:ea typeface="Arial Unicode MS" pitchFamily="34" charset="-128"/>
                <a:cs typeface="Arial Unicode MS" pitchFamily="34" charset="-128"/>
              </a:rPr>
              <a:t>se dégrade pas</a:t>
            </a:r>
            <a:r>
              <a:rPr lang="fr-FR" sz="2000" dirty="0">
                <a:latin typeface="Arial Unicode MS" pitchFamily="34" charset="-128"/>
                <a:ea typeface="Arial Unicode MS" pitchFamily="34" charset="-128"/>
                <a:cs typeface="Arial Unicode MS" pitchFamily="34" charset="-128"/>
              </a:rPr>
              <a:t> et </a:t>
            </a:r>
            <a:r>
              <a:rPr lang="fr-FR" sz="2000" b="1" dirty="0">
                <a:latin typeface="Arial Unicode MS" pitchFamily="34" charset="-128"/>
                <a:ea typeface="Arial Unicode MS" pitchFamily="34" charset="-128"/>
                <a:cs typeface="Arial Unicode MS" pitchFamily="34" charset="-128"/>
              </a:rPr>
              <a:t>éviter tout risque</a:t>
            </a:r>
            <a:r>
              <a:rPr lang="fr-FR" sz="2000" dirty="0">
                <a:latin typeface="Arial Unicode MS" pitchFamily="34" charset="-128"/>
                <a:ea typeface="Arial Unicode MS" pitchFamily="34" charset="-128"/>
                <a:cs typeface="Arial Unicode MS" pitchFamily="34" charset="-128"/>
              </a:rPr>
              <a:t> à la saison suivante.</a:t>
            </a:r>
          </a:p>
          <a:p>
            <a:r>
              <a:rPr lang="fr-FR" sz="2000" dirty="0">
                <a:latin typeface="Arial Unicode MS" pitchFamily="34" charset="-128"/>
                <a:ea typeface="Arial Unicode MS" pitchFamily="34" charset="-128"/>
                <a:cs typeface="Arial Unicode MS" pitchFamily="34" charset="-128"/>
              </a:rPr>
              <a:t>L’hivernage de votre bateau et de votre moteur est la solution. En effet, que votre bateau reste à flot ou qu’il soit au port à sec, des actions sont à effectuer. Alors, comment bien hiverner mon bateau et mon moteur ?</a:t>
            </a:r>
          </a:p>
          <a:p>
            <a:r>
              <a:rPr lang="fr-FR" sz="2000" b="1" dirty="0">
                <a:latin typeface="Arial Unicode MS" pitchFamily="34" charset="-128"/>
                <a:ea typeface="Arial Unicode MS" pitchFamily="34" charset="-128"/>
                <a:cs typeface="Arial Unicode MS" pitchFamily="34" charset="-128"/>
              </a:rPr>
              <a:t>Quand hiverner son bateau ?</a:t>
            </a:r>
            <a:endParaRPr lang="fr-FR" sz="2000" dirty="0">
              <a:latin typeface="Arial Unicode MS" pitchFamily="34" charset="-128"/>
              <a:ea typeface="Arial Unicode MS" pitchFamily="34" charset="-128"/>
              <a:cs typeface="Arial Unicode MS" pitchFamily="34" charset="-128"/>
            </a:endParaRPr>
          </a:p>
          <a:p>
            <a:r>
              <a:rPr lang="fr-FR" sz="2000" dirty="0">
                <a:latin typeface="Arial Unicode MS" pitchFamily="34" charset="-128"/>
                <a:ea typeface="Arial Unicode MS" pitchFamily="34" charset="-128"/>
                <a:cs typeface="Arial Unicode MS" pitchFamily="34" charset="-128"/>
              </a:rPr>
              <a:t>L’hivernage du bateau est une opération préventive face aux potentiels dégâts provoqués par l’eau de mer et les conditions météorologiques des mois d’hiver.</a:t>
            </a:r>
          </a:p>
          <a:p>
            <a:r>
              <a:rPr lang="fr-FR" sz="2000" b="1" dirty="0">
                <a:latin typeface="Arial Unicode MS" pitchFamily="34" charset="-128"/>
                <a:ea typeface="Arial Unicode MS" pitchFamily="34" charset="-128"/>
                <a:cs typeface="Arial Unicode MS" pitchFamily="34" charset="-128"/>
              </a:rPr>
              <a:t>Pour la grande majorité des plaisanciers l’hivernage d’un bateau se réalise vers la Toussaint.</a:t>
            </a:r>
            <a:r>
              <a:rPr lang="fr-FR" sz="2000" dirty="0">
                <a:latin typeface="Arial Unicode MS" pitchFamily="34" charset="-128"/>
                <a:ea typeface="Arial Unicode MS" pitchFamily="34" charset="-128"/>
                <a:cs typeface="Arial Unicode MS" pitchFamily="34" charset="-128"/>
              </a:rPr>
              <a:t> Cependant, cela peut dépendre de votre fréquence d’utilisation, votre région et de la météo.</a:t>
            </a:r>
          </a:p>
          <a:p>
            <a:r>
              <a:rPr lang="fr-FR" sz="2000" b="1" dirty="0">
                <a:latin typeface="Arial Unicode MS" pitchFamily="34" charset="-128"/>
                <a:ea typeface="Arial Unicode MS" pitchFamily="34" charset="-128"/>
                <a:cs typeface="Arial Unicode MS" pitchFamily="34" charset="-128"/>
              </a:rPr>
              <a:t>En général, il est conseillé d’hiverner son bateau et son moteur à partir de 3 mois consécutifs d’arrêt.</a:t>
            </a:r>
            <a:endParaRPr lang="fr-FR" sz="2000" dirty="0">
              <a:latin typeface="Arial Unicode MS" pitchFamily="34" charset="-128"/>
              <a:ea typeface="Arial Unicode MS" pitchFamily="34" charset="-128"/>
              <a:cs typeface="Arial Unicode MS" pitchFamily="34" charset="-128"/>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b="1" dirty="0" smtClean="0"/>
              <a:t>Graissage</a:t>
            </a:r>
            <a:endParaRPr lang="fr-FR" b="1" dirty="0"/>
          </a:p>
        </p:txBody>
      </p:sp>
      <p:sp>
        <p:nvSpPr>
          <p:cNvPr id="3" name="Espace réservé du contenu 2"/>
          <p:cNvSpPr>
            <a:spLocks noGrp="1"/>
          </p:cNvSpPr>
          <p:nvPr>
            <p:ph idx="1"/>
          </p:nvPr>
        </p:nvSpPr>
        <p:spPr/>
        <p:txBody>
          <a:bodyPr/>
          <a:lstStyle/>
          <a:p>
            <a:r>
              <a:rPr lang="fr-FR" dirty="0" smtClean="0">
                <a:latin typeface="Arial Narrow" pitchFamily="34" charset="0"/>
              </a:rPr>
              <a:t>Démonter l'</a:t>
            </a:r>
            <a:r>
              <a:rPr lang="fr-FR" b="1" u="sng" dirty="0" smtClean="0">
                <a:latin typeface="Arial Narrow" pitchFamily="34" charset="0"/>
                <a:hlinkClick r:id="rId2" tooltip="Hélice bateau"/>
              </a:rPr>
              <a:t>hélice</a:t>
            </a:r>
            <a:r>
              <a:rPr lang="fr-FR" dirty="0" smtClean="0">
                <a:latin typeface="Arial Narrow" pitchFamily="34" charset="0"/>
              </a:rPr>
              <a:t> et nettoyer son intérieur ainsi que le moyeu. Vérifier la goupille. Si celle-ci est endommagée ou fragilisée, il faudra la remplacer.</a:t>
            </a:r>
          </a:p>
          <a:p>
            <a:r>
              <a:rPr lang="fr-FR" dirty="0" smtClean="0">
                <a:latin typeface="Arial Narrow" pitchFamily="34" charset="0"/>
              </a:rPr>
              <a:t>Graisser généreusement l’ensemble des points d’articulation et l’arbre d’hélice, avec un produit de type </a:t>
            </a:r>
            <a:r>
              <a:rPr lang="fr-FR" b="1" u="sng" dirty="0" smtClean="0">
                <a:latin typeface="Arial Narrow" pitchFamily="34" charset="0"/>
                <a:hlinkClick r:id="rId3" tooltip="Graissage marine"/>
              </a:rPr>
              <a:t>graisse marine</a:t>
            </a:r>
            <a:r>
              <a:rPr lang="fr-FR" dirty="0" smtClean="0">
                <a:latin typeface="Arial Narrow" pitchFamily="34" charset="0"/>
              </a:rPr>
              <a:t>.</a:t>
            </a:r>
            <a:br>
              <a:rPr lang="fr-FR" dirty="0" smtClean="0">
                <a:latin typeface="Arial Narrow" pitchFamily="34" charset="0"/>
              </a:rPr>
            </a:br>
            <a:r>
              <a:rPr lang="fr-FR" dirty="0" smtClean="0">
                <a:latin typeface="Arial Narrow" pitchFamily="34" charset="0"/>
              </a:rPr>
              <a:t>Profiter de cet instant pour graisser les commandes et la direction.</a:t>
            </a:r>
          </a:p>
          <a:p>
            <a:endParaRPr lang="fr-F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85794"/>
            <a:ext cx="8229600" cy="1285884"/>
          </a:xfrm>
        </p:spPr>
        <p:txBody>
          <a:bodyPr>
            <a:normAutofit fontScale="90000"/>
          </a:bodyPr>
          <a:lstStyle/>
          <a:p>
            <a:pPr algn="ctr"/>
            <a:r>
              <a:rPr lang="fr-FR" b="1" dirty="0" smtClean="0"/>
              <a:t>Vidanger</a:t>
            </a:r>
            <a:br>
              <a:rPr lang="fr-FR" b="1" dirty="0" smtClean="0"/>
            </a:br>
            <a:endParaRPr lang="fr-FR" dirty="0"/>
          </a:p>
        </p:txBody>
      </p:sp>
      <p:sp>
        <p:nvSpPr>
          <p:cNvPr id="3" name="Espace réservé du contenu 2"/>
          <p:cNvSpPr>
            <a:spLocks noGrp="1"/>
          </p:cNvSpPr>
          <p:nvPr>
            <p:ph idx="1"/>
          </p:nvPr>
        </p:nvSpPr>
        <p:spPr>
          <a:xfrm>
            <a:off x="457200" y="1643050"/>
            <a:ext cx="8229600" cy="4681550"/>
          </a:xfrm>
        </p:spPr>
        <p:txBody>
          <a:bodyPr>
            <a:normAutofit fontScale="92500"/>
          </a:bodyPr>
          <a:lstStyle/>
          <a:p>
            <a:r>
              <a:rPr lang="fr-FR" dirty="0" smtClean="0">
                <a:latin typeface="Arial Narrow" pitchFamily="34" charset="0"/>
              </a:rPr>
              <a:t>Vidanger et remplacer l'</a:t>
            </a:r>
            <a:r>
              <a:rPr lang="fr-FR" b="1" u="sng" dirty="0" smtClean="0">
                <a:latin typeface="Arial Narrow" pitchFamily="34" charset="0"/>
                <a:hlinkClick r:id="rId2" tooltip="Huile moteur bateau"/>
              </a:rPr>
              <a:t>huile d'embase</a:t>
            </a:r>
            <a:r>
              <a:rPr lang="fr-FR" dirty="0" smtClean="0">
                <a:latin typeface="Arial Narrow" pitchFamily="34" charset="0"/>
              </a:rPr>
              <a:t> grâce à la vis de vidange. Remplacez l’ancienne huile et faire le niveau en respectant les données du constructeur.</a:t>
            </a:r>
            <a:br>
              <a:rPr lang="fr-FR" dirty="0" smtClean="0">
                <a:latin typeface="Arial Narrow" pitchFamily="34" charset="0"/>
              </a:rPr>
            </a:br>
            <a:r>
              <a:rPr lang="fr-FR" dirty="0" smtClean="0">
                <a:latin typeface="Arial Narrow" pitchFamily="34" charset="0"/>
              </a:rPr>
              <a:t>Si de l’eau s’est mélanger à l’huile, on dit que l’on est en présence de mayonnaise. Le joint </a:t>
            </a:r>
            <a:r>
              <a:rPr lang="fr-FR" dirty="0" err="1" smtClean="0">
                <a:latin typeface="Arial Narrow" pitchFamily="34" charset="0"/>
              </a:rPr>
              <a:t>spy</a:t>
            </a:r>
            <a:r>
              <a:rPr lang="fr-FR" dirty="0" smtClean="0">
                <a:latin typeface="Arial Narrow" pitchFamily="34" charset="0"/>
              </a:rPr>
              <a:t> est donc défectueux et devra être remplacé par un spécialiste.</a:t>
            </a:r>
          </a:p>
          <a:p>
            <a:r>
              <a:rPr lang="fr-FR" dirty="0" smtClean="0">
                <a:latin typeface="Arial Narrow" pitchFamily="34" charset="0"/>
              </a:rPr>
              <a:t>Pour les moteurs 4 temps, il faudra vidanger l’huile moteur et remplacer le filtre à huile.</a:t>
            </a:r>
          </a:p>
          <a:p>
            <a:r>
              <a:rPr lang="fr-FR" dirty="0" smtClean="0">
                <a:latin typeface="Arial Narrow" pitchFamily="34" charset="0"/>
              </a:rPr>
              <a:t>Enfin vidanger la cuve du carburateur et éliminer les dépôts avec un </a:t>
            </a:r>
            <a:r>
              <a:rPr lang="fr-FR" b="1" u="sng" dirty="0" smtClean="0">
                <a:latin typeface="Arial Narrow" pitchFamily="34" charset="0"/>
                <a:hlinkClick r:id="rId3" tooltip="Nettoyant carburateur"/>
              </a:rPr>
              <a:t>nettoyant carburateur</a:t>
            </a:r>
            <a:r>
              <a:rPr lang="fr-FR" dirty="0" smtClean="0">
                <a:latin typeface="Arial Narrow" pitchFamily="34" charset="0"/>
              </a:rPr>
              <a:t> non agressif pour les joints et plastiques.</a:t>
            </a:r>
            <a:br>
              <a:rPr lang="fr-FR" dirty="0" smtClean="0">
                <a:latin typeface="Arial Narrow" pitchFamily="34" charset="0"/>
              </a:rPr>
            </a:br>
            <a:r>
              <a:rPr lang="fr-FR" dirty="0" smtClean="0">
                <a:latin typeface="Arial Narrow" pitchFamily="34" charset="0"/>
              </a:rPr>
              <a:t>Pour les modèles à injection, extraire les rails d’injection et les purger.</a:t>
            </a:r>
          </a:p>
          <a:p>
            <a:endParaRPr lang="fr-F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9938" name="Picture 2" descr="Vidange huile bateau"/>
          <p:cNvPicPr>
            <a:picLocks noChangeAspect="1" noChangeArrowheads="1"/>
          </p:cNvPicPr>
          <p:nvPr/>
        </p:nvPicPr>
        <p:blipFill>
          <a:blip r:embed="rId2"/>
          <a:srcRect/>
          <a:stretch>
            <a:fillRect/>
          </a:stretch>
        </p:blipFill>
        <p:spPr bwMode="auto">
          <a:xfrm>
            <a:off x="928662" y="1357298"/>
            <a:ext cx="7500990" cy="4862519"/>
          </a:xfrm>
          <a:prstGeom prst="rect">
            <a:avLst/>
          </a:prstGeom>
          <a:noFill/>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r>
              <a:rPr lang="fr-FR" dirty="0" smtClean="0">
                <a:latin typeface="Arial Narrow" pitchFamily="34" charset="0"/>
              </a:rPr>
              <a:t>Vider et nettoyer  le  jerrican ou réservoir.</a:t>
            </a:r>
            <a:br>
              <a:rPr lang="fr-FR" dirty="0" smtClean="0">
                <a:latin typeface="Arial Narrow" pitchFamily="34" charset="0"/>
              </a:rPr>
            </a:br>
            <a:r>
              <a:rPr lang="fr-FR" dirty="0" smtClean="0">
                <a:latin typeface="Arial Narrow" pitchFamily="34" charset="0"/>
              </a:rPr>
              <a:t>Il ne faut pas utiliser une essence datant de l'année précédente. L’essence et le gasoil qui stagnent subissent des processus chimiques qui les dégradent. Ils perdent progressivement de l’octane quand ils stagnent dans un réservoir pendant 2 mois ou plus. Cependant, si la teneur en hydrocarbure saturé est insuffisante, le moteur ne fonctionnera pas correctement, transmettra moins de puissance et cliquettera, ce qui peut entraîner une pression anormale et un risque de température élevée pouvant endommager  le moteur.</a:t>
            </a:r>
          </a:p>
          <a:p>
            <a:endParaRPr lang="fr-F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b="1" dirty="0" smtClean="0"/>
              <a:t>Vérification de l’anode</a:t>
            </a:r>
            <a:endParaRPr lang="fr-FR" b="1" dirty="0"/>
          </a:p>
        </p:txBody>
      </p:sp>
      <p:sp>
        <p:nvSpPr>
          <p:cNvPr id="3" name="Espace réservé du contenu 2"/>
          <p:cNvSpPr>
            <a:spLocks noGrp="1"/>
          </p:cNvSpPr>
          <p:nvPr>
            <p:ph idx="1"/>
          </p:nvPr>
        </p:nvSpPr>
        <p:spPr/>
        <p:txBody>
          <a:bodyPr/>
          <a:lstStyle/>
          <a:p>
            <a:r>
              <a:rPr lang="fr-FR" dirty="0" smtClean="0"/>
              <a:t>Frotter l’</a:t>
            </a:r>
            <a:r>
              <a:rPr lang="fr-FR" b="1" u="sng" dirty="0" smtClean="0">
                <a:hlinkClick r:id="rId2" tooltip="Anode moteur bateau"/>
              </a:rPr>
              <a:t>anode du moteur</a:t>
            </a:r>
            <a:r>
              <a:rPr lang="fr-FR" dirty="0" smtClean="0"/>
              <a:t> avec un brosse métallique pour retirer les concrétions.</a:t>
            </a:r>
            <a:br>
              <a:rPr lang="fr-FR" dirty="0" smtClean="0"/>
            </a:br>
            <a:r>
              <a:rPr lang="fr-FR" dirty="0" smtClean="0"/>
              <a:t>Si l’anode est corrodée, alors, il faudra la remplacer par un modèle strictement identique.</a:t>
            </a:r>
          </a:p>
          <a:p>
            <a:endParaRPr lang="fr-F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a:r>
              <a:rPr lang="fr-FR" sz="4800" b="1" dirty="0" smtClean="0"/>
              <a:t>Contrôler la turbine de la pompe à eau</a:t>
            </a:r>
            <a:endParaRPr lang="fr-FR" sz="4800" b="1" dirty="0"/>
          </a:p>
        </p:txBody>
      </p:sp>
      <p:sp>
        <p:nvSpPr>
          <p:cNvPr id="5" name="Espace réservé du contenu 4"/>
          <p:cNvSpPr>
            <a:spLocks noGrp="1"/>
          </p:cNvSpPr>
          <p:nvPr>
            <p:ph sz="half" idx="1"/>
          </p:nvPr>
        </p:nvSpPr>
        <p:spPr/>
        <p:txBody>
          <a:bodyPr/>
          <a:lstStyle/>
          <a:p>
            <a:endParaRPr lang="fr-FR"/>
          </a:p>
        </p:txBody>
      </p:sp>
      <p:sp>
        <p:nvSpPr>
          <p:cNvPr id="6" name="Espace réservé du contenu 5"/>
          <p:cNvSpPr>
            <a:spLocks noGrp="1"/>
          </p:cNvSpPr>
          <p:nvPr>
            <p:ph sz="half" idx="2"/>
          </p:nvPr>
        </p:nvSpPr>
        <p:spPr/>
        <p:txBody>
          <a:bodyPr/>
          <a:lstStyle/>
          <a:p>
            <a:r>
              <a:rPr lang="fr-FR" dirty="0" smtClean="0"/>
              <a:t>Sortir le </a:t>
            </a:r>
            <a:r>
              <a:rPr lang="fr-FR" b="1" u="sng" dirty="0" smtClean="0">
                <a:hlinkClick r:id="rId2" tooltip="Turbine refroidissement moteur bateau"/>
              </a:rPr>
              <a:t>turbine </a:t>
            </a:r>
            <a:r>
              <a:rPr lang="fr-FR" dirty="0" smtClean="0"/>
              <a:t>de son emplacement</a:t>
            </a:r>
          </a:p>
          <a:p>
            <a:r>
              <a:rPr lang="fr-FR" dirty="0" smtClean="0"/>
              <a:t>Vérifier quelle n’est pas craquelée ou qu’une pâle n’est pas abîmée.  Il faut impérativement changer la turbine si la moindre trace d’usure est visible.</a:t>
            </a:r>
          </a:p>
          <a:p>
            <a:endParaRPr lang="fr-FR" dirty="0"/>
          </a:p>
        </p:txBody>
      </p:sp>
      <p:pic>
        <p:nvPicPr>
          <p:cNvPr id="44034" name="Picture 2" descr="Turbine moteur bateau"/>
          <p:cNvPicPr>
            <a:picLocks noChangeAspect="1" noChangeArrowheads="1"/>
          </p:cNvPicPr>
          <p:nvPr/>
        </p:nvPicPr>
        <p:blipFill>
          <a:blip r:embed="rId3"/>
          <a:srcRect/>
          <a:stretch>
            <a:fillRect/>
          </a:stretch>
        </p:blipFill>
        <p:spPr bwMode="auto">
          <a:xfrm>
            <a:off x="500034" y="2214554"/>
            <a:ext cx="3857652" cy="4214842"/>
          </a:xfrm>
          <a:prstGeom prst="rect">
            <a:avLst/>
          </a:prstGeom>
          <a:noFill/>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b="1" dirty="0" smtClean="0"/>
              <a:t>Nettoyage du moteur</a:t>
            </a:r>
            <a:endParaRPr lang="fr-FR" b="1" dirty="0"/>
          </a:p>
        </p:txBody>
      </p:sp>
      <p:sp>
        <p:nvSpPr>
          <p:cNvPr id="3" name="Espace réservé du contenu 2"/>
          <p:cNvSpPr>
            <a:spLocks noGrp="1"/>
          </p:cNvSpPr>
          <p:nvPr>
            <p:ph idx="1"/>
          </p:nvPr>
        </p:nvSpPr>
        <p:spPr/>
        <p:txBody>
          <a:bodyPr/>
          <a:lstStyle/>
          <a:p>
            <a:r>
              <a:rPr lang="fr-FR" dirty="0" smtClean="0"/>
              <a:t>Laver l'extérieur du moteur à l'éponge et au savon.</a:t>
            </a:r>
          </a:p>
          <a:p>
            <a:r>
              <a:rPr lang="fr-FR" dirty="0" smtClean="0"/>
              <a:t>Rincer à l’eau claire</a:t>
            </a:r>
          </a:p>
          <a:p>
            <a:r>
              <a:rPr lang="fr-FR" dirty="0" smtClean="0"/>
              <a:t>Pulvériser un </a:t>
            </a:r>
            <a:r>
              <a:rPr lang="fr-FR" b="1" u="sng" dirty="0" smtClean="0">
                <a:hlinkClick r:id="rId2" tooltip="Antirouille anticorrosion"/>
              </a:rPr>
              <a:t>anticorrosion </a:t>
            </a:r>
            <a:r>
              <a:rPr lang="fr-FR" dirty="0" smtClean="0"/>
              <a:t>sur le moteur et vérifier que les durites ne soient pas craquelées faute de quoi, elles devront être remplacées.</a:t>
            </a:r>
          </a:p>
          <a:p>
            <a:pPr>
              <a:buNone/>
            </a:pPr>
            <a:r>
              <a:rPr lang="fr-FR" dirty="0" smtClean="0"/>
              <a:t>Voilà, le moteur peut être stocker à l'</a:t>
            </a:r>
            <a:r>
              <a:rPr lang="fr-FR" dirty="0" err="1" smtClean="0"/>
              <a:t>abrit</a:t>
            </a:r>
            <a:r>
              <a:rPr lang="fr-FR" dirty="0" smtClean="0"/>
              <a:t> de préférence. Il ne reste plus qu'à attendre le retour des beaux jours…</a:t>
            </a:r>
            <a:endParaRPr lang="fr-F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fr-FR" b="1" dirty="0" smtClean="0"/>
              <a:t/>
            </a:r>
            <a:br>
              <a:rPr lang="fr-FR" b="1" dirty="0" smtClean="0"/>
            </a:br>
            <a:r>
              <a:rPr lang="fr-FR" b="1" dirty="0" smtClean="0"/>
              <a:t>Comment </a:t>
            </a:r>
            <a:r>
              <a:rPr lang="fr-FR" b="1" dirty="0"/>
              <a:t>hiverner un moteur </a:t>
            </a:r>
            <a:r>
              <a:rPr lang="fr-FR" b="1" dirty="0" err="1"/>
              <a:t>in-board</a:t>
            </a:r>
            <a:r>
              <a:rPr lang="fr-FR" b="1" dirty="0"/>
              <a:t> ?</a:t>
            </a:r>
            <a:br>
              <a:rPr lang="fr-FR" b="1" dirty="0"/>
            </a:br>
            <a:endParaRPr lang="fr-FR" dirty="0"/>
          </a:p>
        </p:txBody>
      </p:sp>
      <p:sp>
        <p:nvSpPr>
          <p:cNvPr id="3" name="Espace réservé du contenu 2"/>
          <p:cNvSpPr>
            <a:spLocks noGrp="1"/>
          </p:cNvSpPr>
          <p:nvPr>
            <p:ph idx="1"/>
          </p:nvPr>
        </p:nvSpPr>
        <p:spPr>
          <a:xfrm>
            <a:off x="457200" y="1500174"/>
            <a:ext cx="8229600" cy="4857784"/>
          </a:xfrm>
        </p:spPr>
        <p:txBody>
          <a:bodyPr>
            <a:normAutofit fontScale="77500" lnSpcReduction="20000"/>
          </a:bodyPr>
          <a:lstStyle/>
          <a:p>
            <a:pPr fontAlgn="base"/>
            <a:r>
              <a:rPr lang="fr-FR" sz="3400" dirty="0">
                <a:latin typeface="Arial Unicode MS" pitchFamily="34" charset="-128"/>
                <a:ea typeface="Arial Unicode MS" pitchFamily="34" charset="-128"/>
                <a:cs typeface="Arial Unicode MS" pitchFamily="34" charset="-128"/>
              </a:rPr>
              <a:t>Remplir votre réservoir à carburant pour éviter tout effet de condensation, d’humidité et que l’eau se mélange avec votre carburant. Cela pourrait entraîner des complications moteurs graves</a:t>
            </a:r>
          </a:p>
          <a:p>
            <a:pPr fontAlgn="base"/>
            <a:r>
              <a:rPr lang="fr-FR" sz="3400" dirty="0">
                <a:latin typeface="Arial Unicode MS" pitchFamily="34" charset="-128"/>
                <a:ea typeface="Arial Unicode MS" pitchFamily="34" charset="-128"/>
                <a:cs typeface="Arial Unicode MS" pitchFamily="34" charset="-128"/>
              </a:rPr>
              <a:t>Ajouter un stabilisateur de carburant</a:t>
            </a:r>
          </a:p>
          <a:p>
            <a:pPr fontAlgn="base"/>
            <a:r>
              <a:rPr lang="fr-FR" sz="3400" dirty="0">
                <a:latin typeface="Arial Unicode MS" pitchFamily="34" charset="-128"/>
                <a:ea typeface="Arial Unicode MS" pitchFamily="34" charset="-128"/>
                <a:cs typeface="Arial Unicode MS" pitchFamily="34" charset="-128"/>
              </a:rPr>
              <a:t>Faire monter en température le moteur </a:t>
            </a:r>
          </a:p>
          <a:p>
            <a:pPr fontAlgn="base"/>
            <a:r>
              <a:rPr lang="fr-FR" sz="3400" dirty="0">
                <a:latin typeface="Arial Unicode MS" pitchFamily="34" charset="-128"/>
                <a:ea typeface="Arial Unicode MS" pitchFamily="34" charset="-128"/>
                <a:cs typeface="Arial Unicode MS" pitchFamily="34" charset="-128"/>
              </a:rPr>
              <a:t>Rincer le circuit d’eau de mer à l’aide d’un tuyau d’eau </a:t>
            </a:r>
            <a:r>
              <a:rPr lang="fr-FR" sz="3400" dirty="0" smtClean="0">
                <a:latin typeface="Arial Unicode MS" pitchFamily="34" charset="-128"/>
                <a:ea typeface="Arial Unicode MS" pitchFamily="34" charset="-128"/>
                <a:cs typeface="Arial Unicode MS" pitchFamily="34" charset="-128"/>
              </a:rPr>
              <a:t>douce, vous </a:t>
            </a:r>
            <a:r>
              <a:rPr lang="fr-FR" sz="3400" dirty="0" err="1" smtClean="0">
                <a:latin typeface="Arial Unicode MS" pitchFamily="34" charset="-128"/>
                <a:ea typeface="Arial Unicode MS" pitchFamily="34" charset="-128"/>
                <a:cs typeface="Arial Unicode MS" pitchFamily="34" charset="-128"/>
              </a:rPr>
              <a:t>pouver</a:t>
            </a:r>
            <a:r>
              <a:rPr lang="fr-FR" sz="3400" dirty="0" smtClean="0">
                <a:latin typeface="Arial Unicode MS" pitchFamily="34" charset="-128"/>
                <a:ea typeface="Arial Unicode MS" pitchFamily="34" charset="-128"/>
                <a:cs typeface="Arial Unicode MS" pitchFamily="34" charset="-128"/>
              </a:rPr>
              <a:t> rajouter du stop sel.</a:t>
            </a:r>
            <a:endParaRPr lang="fr-FR" sz="3400" dirty="0">
              <a:latin typeface="Arial Unicode MS" pitchFamily="34" charset="-128"/>
              <a:ea typeface="Arial Unicode MS" pitchFamily="34" charset="-128"/>
              <a:cs typeface="Arial Unicode MS" pitchFamily="34" charset="-128"/>
            </a:endParaRPr>
          </a:p>
          <a:p>
            <a:pPr fontAlgn="base"/>
            <a:r>
              <a:rPr lang="fr-FR" sz="3400" dirty="0">
                <a:latin typeface="Arial Unicode MS" pitchFamily="34" charset="-128"/>
                <a:ea typeface="Arial Unicode MS" pitchFamily="34" charset="-128"/>
                <a:cs typeface="Arial Unicode MS" pitchFamily="34" charset="-128"/>
              </a:rPr>
              <a:t>Remplir le filtre à eau de liquide de refroidissement</a:t>
            </a:r>
          </a:p>
          <a:p>
            <a:pPr fontAlgn="base"/>
            <a:r>
              <a:rPr lang="fr-FR" sz="3400" dirty="0">
                <a:latin typeface="Arial Unicode MS" pitchFamily="34" charset="-128"/>
                <a:ea typeface="Arial Unicode MS" pitchFamily="34" charset="-128"/>
                <a:cs typeface="Arial Unicode MS" pitchFamily="34" charset="-128"/>
              </a:rPr>
              <a:t>Ajouter l’antigel au moteur</a:t>
            </a:r>
          </a:p>
          <a:p>
            <a:pPr fontAlgn="base"/>
            <a:r>
              <a:rPr lang="fr-FR" sz="3400" dirty="0">
                <a:latin typeface="Arial Unicode MS" pitchFamily="34" charset="-128"/>
                <a:ea typeface="Arial Unicode MS" pitchFamily="34" charset="-128"/>
                <a:cs typeface="Arial Unicode MS" pitchFamily="34" charset="-128"/>
              </a:rPr>
              <a:t>Vidanger l’huile moteur</a:t>
            </a:r>
          </a:p>
          <a:p>
            <a:pPr fontAlgn="base"/>
            <a:r>
              <a:rPr lang="fr-FR" sz="3400" dirty="0">
                <a:latin typeface="Arial Unicode MS" pitchFamily="34" charset="-128"/>
                <a:ea typeface="Arial Unicode MS" pitchFamily="34" charset="-128"/>
                <a:cs typeface="Arial Unicode MS" pitchFamily="34" charset="-128"/>
              </a:rPr>
              <a:t>Changer les filtres à huile et carburant</a:t>
            </a:r>
          </a:p>
          <a:p>
            <a:pPr fontAlgn="base"/>
            <a:r>
              <a:rPr lang="fr-FR" sz="3400" dirty="0">
                <a:latin typeface="Arial Unicode MS" pitchFamily="34" charset="-128"/>
                <a:ea typeface="Arial Unicode MS" pitchFamily="34" charset="-128"/>
                <a:cs typeface="Arial Unicode MS" pitchFamily="34" charset="-128"/>
              </a:rPr>
              <a:t>Lubrifier les </a:t>
            </a:r>
            <a:r>
              <a:rPr lang="fr-FR" sz="3400" dirty="0" err="1">
                <a:latin typeface="Arial Unicode MS" pitchFamily="34" charset="-128"/>
                <a:ea typeface="Arial Unicode MS" pitchFamily="34" charset="-128"/>
                <a:cs typeface="Arial Unicode MS" pitchFamily="34" charset="-128"/>
              </a:rPr>
              <a:t>tringleries</a:t>
            </a:r>
            <a:endParaRPr lang="fr-FR" sz="3400" dirty="0">
              <a:latin typeface="Arial Unicode MS" pitchFamily="34" charset="-128"/>
              <a:ea typeface="Arial Unicode MS" pitchFamily="34" charset="-128"/>
              <a:cs typeface="Arial Unicode MS" pitchFamily="34" charset="-128"/>
            </a:endParaRPr>
          </a:p>
          <a:p>
            <a:endParaRPr lang="fr-FR" sz="3400" dirty="0">
              <a:latin typeface="Arial Unicode MS" pitchFamily="34" charset="-128"/>
              <a:ea typeface="Arial Unicode MS" pitchFamily="34" charset="-128"/>
              <a:cs typeface="Arial Unicode MS" pitchFamily="34" charset="-128"/>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lnSpcReduction="10000"/>
          </a:bodyPr>
          <a:lstStyle/>
          <a:p>
            <a:r>
              <a:rPr lang="fr-FR" dirty="0">
                <a:latin typeface="Arial Narrow" pitchFamily="34" charset="0"/>
              </a:rPr>
              <a:t>Vous connaissez à présent </a:t>
            </a:r>
            <a:r>
              <a:rPr lang="fr-FR" b="1" dirty="0">
                <a:latin typeface="Arial Narrow" pitchFamily="34" charset="0"/>
              </a:rPr>
              <a:t>les différentes étapes pour hiverner au mieux votre bateau et votre moteur</a:t>
            </a:r>
            <a:r>
              <a:rPr lang="fr-FR" dirty="0">
                <a:latin typeface="Arial Narrow" pitchFamily="34" charset="0"/>
              </a:rPr>
              <a:t> pour que les rudes mois d’hiver n’impactent </a:t>
            </a:r>
            <a:r>
              <a:rPr lang="fr-FR" dirty="0">
                <a:latin typeface="Arial Unicode MS" pitchFamily="34" charset="-128"/>
                <a:ea typeface="Arial Unicode MS" pitchFamily="34" charset="-128"/>
                <a:cs typeface="Arial Unicode MS" pitchFamily="34" charset="-128"/>
              </a:rPr>
              <a:t>pas</a:t>
            </a:r>
            <a:r>
              <a:rPr lang="fr-FR" dirty="0">
                <a:latin typeface="Arial Narrow" pitchFamily="34" charset="0"/>
              </a:rPr>
              <a:t> leur bon état. Vous avez le choix à présent de réaliser vous-même les opérations citées ci-dessus ou faire appel au réseau de professionnels </a:t>
            </a:r>
            <a:r>
              <a:rPr lang="fr-FR" dirty="0" smtClean="0">
                <a:latin typeface="Arial Narrow" pitchFamily="34" charset="0"/>
              </a:rPr>
              <a:t>qualifiés, </a:t>
            </a:r>
            <a:r>
              <a:rPr lang="fr-FR" dirty="0">
                <a:latin typeface="Arial Narrow" pitchFamily="34" charset="0"/>
              </a:rPr>
              <a:t>pour faire réaliser </a:t>
            </a:r>
            <a:r>
              <a:rPr lang="fr-FR" b="1" dirty="0">
                <a:latin typeface="Arial Narrow" pitchFamily="34" charset="0"/>
              </a:rPr>
              <a:t>ces prestations techniques.</a:t>
            </a:r>
            <a:endParaRPr lang="fr-FR" dirty="0">
              <a:latin typeface="Arial Narrow" pitchFamily="34" charset="0"/>
            </a:endParaRPr>
          </a:p>
          <a:p>
            <a:r>
              <a:rPr lang="fr-FR" b="1" dirty="0">
                <a:latin typeface="Arial Narrow" pitchFamily="34" charset="0"/>
              </a:rPr>
              <a:t>Il est important de retenir qu’un bateau qui est entretenu régulièrement, et accompagné correctement par un professionnel spécialisé, est un bateau qui verra son espérance de vie prolongée. Il coûtera moins cher et vous permettra de mieux profiter de vos belles journées en mer.</a:t>
            </a:r>
            <a:endParaRPr lang="fr-FR" dirty="0">
              <a:latin typeface="Arial Narrow" pitchFamily="34" charset="0"/>
            </a:endParaRPr>
          </a:p>
          <a:p>
            <a:endParaRPr lang="fr-F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fr-FR" b="1" dirty="0"/>
              <a:t>Le carénage</a:t>
            </a:r>
            <a:br>
              <a:rPr lang="fr-FR" b="1" dirty="0"/>
            </a:br>
            <a:endParaRPr lang="fr-FR" dirty="0"/>
          </a:p>
        </p:txBody>
      </p:sp>
      <p:sp>
        <p:nvSpPr>
          <p:cNvPr id="3" name="Espace réservé du contenu 2"/>
          <p:cNvSpPr>
            <a:spLocks noGrp="1"/>
          </p:cNvSpPr>
          <p:nvPr>
            <p:ph idx="1"/>
          </p:nvPr>
        </p:nvSpPr>
        <p:spPr>
          <a:xfrm>
            <a:off x="500034" y="1500174"/>
            <a:ext cx="8143932" cy="5000660"/>
          </a:xfrm>
        </p:spPr>
        <p:txBody>
          <a:bodyPr>
            <a:normAutofit fontScale="92500" lnSpcReduction="10000"/>
          </a:bodyPr>
          <a:lstStyle/>
          <a:p>
            <a:r>
              <a:rPr lang="fr-FR" dirty="0">
                <a:latin typeface="Arial Unicode MS" pitchFamily="34" charset="-128"/>
                <a:ea typeface="Arial Unicode MS" pitchFamily="34" charset="-128"/>
                <a:cs typeface="Arial Unicode MS" pitchFamily="34" charset="-128"/>
              </a:rPr>
              <a:t>Le bateau mis à sec, on sort l’huile de coude, un tuyau d’arrosage, une brosse ou un nettoyeur haute pression pour ôter les algues, coquillages et autres salissures. Inutile d’attendre pour cette opération ; elle est nettement plus facile lorsque le bateau est encore mouillé. On prévoit de revoir l’</a:t>
            </a:r>
            <a:r>
              <a:rPr lang="fr-FR" dirty="0" err="1">
                <a:latin typeface="Arial Unicode MS" pitchFamily="34" charset="-128"/>
                <a:ea typeface="Arial Unicode MS" pitchFamily="34" charset="-128"/>
                <a:cs typeface="Arial Unicode MS" pitchFamily="34" charset="-128"/>
              </a:rPr>
              <a:t>antifouling</a:t>
            </a:r>
            <a:r>
              <a:rPr lang="fr-FR" dirty="0">
                <a:latin typeface="Arial Unicode MS" pitchFamily="34" charset="-128"/>
                <a:ea typeface="Arial Unicode MS" pitchFamily="34" charset="-128"/>
                <a:cs typeface="Arial Unicode MS" pitchFamily="34" charset="-128"/>
              </a:rPr>
              <a:t> avant la remise à l’eau. Si la plupart des produits peut être appliquée six mois avant la remise à l’eau, vérifiez les conditions d’utilisation. Attention ! Le nettoyage de la coque doit être effectué dans une zone dédiée et on utilise des produits biodégradables en plus du nettoyeur haute pression.</a:t>
            </a:r>
            <a:r>
              <a:rPr lang="fr-FR" dirty="0" smtClean="0"/>
              <a:t/>
            </a:r>
            <a:br>
              <a:rPr lang="fr-FR" dirty="0" smtClean="0"/>
            </a:br>
            <a:r>
              <a:rPr lang="fr-FR" dirty="0" smtClean="0"/>
              <a:t/>
            </a:r>
            <a:br>
              <a:rPr lang="fr-FR" dirty="0" smtClean="0"/>
            </a:br>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hlinkClick r:id="rId2"/>
              </a:rPr>
              <a:t>Un bateau est-il conçu pour rester à flot même l’hiver ?</a:t>
            </a:r>
            <a:endParaRPr lang="fr-FR" dirty="0"/>
          </a:p>
        </p:txBody>
      </p:sp>
      <p:sp>
        <p:nvSpPr>
          <p:cNvPr id="3" name="Espace réservé du contenu 2"/>
          <p:cNvSpPr>
            <a:spLocks noGrp="1"/>
          </p:cNvSpPr>
          <p:nvPr>
            <p:ph idx="1"/>
          </p:nvPr>
        </p:nvSpPr>
        <p:spPr>
          <a:xfrm>
            <a:off x="457200" y="2285992"/>
            <a:ext cx="8229600" cy="3840171"/>
          </a:xfrm>
        </p:spPr>
        <p:txBody>
          <a:bodyPr/>
          <a:lstStyle/>
          <a:p>
            <a:r>
              <a:rPr lang="fr-FR" b="1" dirty="0">
                <a:latin typeface="Arial Narrow" pitchFamily="34" charset="0"/>
              </a:rPr>
              <a:t>Avant de vous parler plus précisément de l’hivernage de votre bateau et de votre moteur, il est important d’évoquer les différentes solutions qui s’offrent à vous pour son stockage durant les mois d’hiver.</a:t>
            </a:r>
            <a:endParaRPr lang="fr-FR" dirty="0">
              <a:latin typeface="Arial Narrow" pitchFamily="34"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4294967295"/>
          </p:nvPr>
        </p:nvSpPr>
        <p:spPr>
          <a:xfrm>
            <a:off x="714348" y="1000108"/>
            <a:ext cx="7715304" cy="5429288"/>
          </a:xfrm>
        </p:spPr>
        <p:txBody>
          <a:bodyPr>
            <a:normAutofit fontScale="92500" lnSpcReduction="20000"/>
          </a:bodyPr>
          <a:lstStyle/>
          <a:p>
            <a:r>
              <a:rPr lang="fr-FR" dirty="0" smtClean="0">
                <a:latin typeface="Arial Unicode MS" pitchFamily="34" charset="-128"/>
                <a:ea typeface="Arial Unicode MS" pitchFamily="34" charset="-128"/>
                <a:cs typeface="Arial Unicode MS" pitchFamily="34" charset="-128"/>
              </a:rPr>
              <a:t>La carène doit être parfaitement propre et lisse ; une carène mal nettoyée peut faire perdre jusqu’à 20 % des performances.</a:t>
            </a:r>
            <a:br>
              <a:rPr lang="fr-FR" dirty="0" smtClean="0">
                <a:latin typeface="Arial Unicode MS" pitchFamily="34" charset="-128"/>
                <a:ea typeface="Arial Unicode MS" pitchFamily="34" charset="-128"/>
                <a:cs typeface="Arial Unicode MS" pitchFamily="34" charset="-128"/>
              </a:rPr>
            </a:br>
            <a:r>
              <a:rPr lang="fr-FR" dirty="0" smtClean="0">
                <a:latin typeface="Arial Unicode MS" pitchFamily="34" charset="-128"/>
                <a:ea typeface="Arial Unicode MS" pitchFamily="34" charset="-128"/>
                <a:cs typeface="Arial Unicode MS" pitchFamily="34" charset="-128"/>
              </a:rPr>
              <a:t/>
            </a:r>
            <a:br>
              <a:rPr lang="fr-FR" dirty="0" smtClean="0">
                <a:latin typeface="Arial Unicode MS" pitchFamily="34" charset="-128"/>
                <a:ea typeface="Arial Unicode MS" pitchFamily="34" charset="-128"/>
                <a:cs typeface="Arial Unicode MS" pitchFamily="34" charset="-128"/>
              </a:rPr>
            </a:br>
            <a:r>
              <a:rPr lang="fr-FR" dirty="0" smtClean="0">
                <a:latin typeface="Arial Unicode MS" pitchFamily="34" charset="-128"/>
                <a:ea typeface="Arial Unicode MS" pitchFamily="34" charset="-128"/>
                <a:cs typeface="Arial Unicode MS" pitchFamily="34" charset="-128"/>
              </a:rPr>
              <a:t>On insiste sur l’ancre, la baille à mouillage pour ôter tous les dépôts de sel. Chaîne de mouillage et manilles sont contrôlées et nettoyées.</a:t>
            </a:r>
            <a:br>
              <a:rPr lang="fr-FR" dirty="0" smtClean="0">
                <a:latin typeface="Arial Unicode MS" pitchFamily="34" charset="-128"/>
                <a:ea typeface="Arial Unicode MS" pitchFamily="34" charset="-128"/>
                <a:cs typeface="Arial Unicode MS" pitchFamily="34" charset="-128"/>
              </a:rPr>
            </a:br>
            <a:r>
              <a:rPr lang="fr-FR" dirty="0" smtClean="0">
                <a:latin typeface="Arial Unicode MS" pitchFamily="34" charset="-128"/>
                <a:ea typeface="Arial Unicode MS" pitchFamily="34" charset="-128"/>
                <a:cs typeface="Arial Unicode MS" pitchFamily="34" charset="-128"/>
              </a:rPr>
              <a:t/>
            </a:r>
            <a:br>
              <a:rPr lang="fr-FR" dirty="0" smtClean="0">
                <a:latin typeface="Arial Unicode MS" pitchFamily="34" charset="-128"/>
                <a:ea typeface="Arial Unicode MS" pitchFamily="34" charset="-128"/>
                <a:cs typeface="Arial Unicode MS" pitchFamily="34" charset="-128"/>
              </a:rPr>
            </a:br>
            <a:r>
              <a:rPr lang="fr-FR" dirty="0" smtClean="0">
                <a:latin typeface="Arial Unicode MS" pitchFamily="34" charset="-128"/>
                <a:ea typeface="Arial Unicode MS" pitchFamily="34" charset="-128"/>
                <a:cs typeface="Arial Unicode MS" pitchFamily="34" charset="-128"/>
              </a:rPr>
              <a:t>Une fois la </a:t>
            </a:r>
            <a:r>
              <a:rPr lang="fr-FR" sz="3400" dirty="0" smtClean="0">
                <a:latin typeface="Arial Unicode MS" pitchFamily="34" charset="-128"/>
                <a:ea typeface="Arial Unicode MS" pitchFamily="34" charset="-128"/>
                <a:cs typeface="Arial Unicode MS" pitchFamily="34" charset="-128"/>
              </a:rPr>
              <a:t>carène</a:t>
            </a:r>
            <a:r>
              <a:rPr lang="fr-FR" dirty="0" smtClean="0">
                <a:latin typeface="Arial Unicode MS" pitchFamily="34" charset="-128"/>
                <a:ea typeface="Arial Unicode MS" pitchFamily="34" charset="-128"/>
                <a:cs typeface="Arial Unicode MS" pitchFamily="34" charset="-128"/>
              </a:rPr>
              <a:t> propre, la coque doit être minutieusement inspectée pour traquer le moindre signe d’osmose.</a:t>
            </a:r>
            <a:br>
              <a:rPr lang="fr-FR" dirty="0" smtClean="0">
                <a:latin typeface="Arial Unicode MS" pitchFamily="34" charset="-128"/>
                <a:ea typeface="Arial Unicode MS" pitchFamily="34" charset="-128"/>
                <a:cs typeface="Arial Unicode MS" pitchFamily="34" charset="-128"/>
              </a:rPr>
            </a:br>
            <a:r>
              <a:rPr lang="fr-FR" dirty="0" smtClean="0">
                <a:latin typeface="Arial Unicode MS" pitchFamily="34" charset="-128"/>
                <a:ea typeface="Arial Unicode MS" pitchFamily="34" charset="-128"/>
                <a:cs typeface="Arial Unicode MS" pitchFamily="34" charset="-128"/>
              </a:rPr>
              <a:t/>
            </a:r>
            <a:br>
              <a:rPr lang="fr-FR" dirty="0" smtClean="0">
                <a:latin typeface="Arial Unicode MS" pitchFamily="34" charset="-128"/>
                <a:ea typeface="Arial Unicode MS" pitchFamily="34" charset="-128"/>
                <a:cs typeface="Arial Unicode MS" pitchFamily="34" charset="-128"/>
              </a:rPr>
            </a:br>
            <a:r>
              <a:rPr lang="fr-FR" dirty="0" smtClean="0">
                <a:latin typeface="Arial Unicode MS" pitchFamily="34" charset="-128"/>
                <a:ea typeface="Arial Unicode MS" pitchFamily="34" charset="-128"/>
                <a:cs typeface="Arial Unicode MS" pitchFamily="34" charset="-128"/>
              </a:rPr>
              <a:t>Si votre bateau est un semi-rigide, le dégraissage des flotteurs s’impose.</a:t>
            </a:r>
            <a:br>
              <a:rPr lang="fr-FR" dirty="0" smtClean="0">
                <a:latin typeface="Arial Unicode MS" pitchFamily="34" charset="-128"/>
                <a:ea typeface="Arial Unicode MS" pitchFamily="34" charset="-128"/>
                <a:cs typeface="Arial Unicode MS" pitchFamily="34" charset="-128"/>
              </a:rPr>
            </a:br>
            <a:r>
              <a:rPr lang="fr-FR" dirty="0" smtClean="0">
                <a:latin typeface="Arial Unicode MS" pitchFamily="34" charset="-128"/>
                <a:ea typeface="Arial Unicode MS" pitchFamily="34" charset="-128"/>
                <a:cs typeface="Arial Unicode MS" pitchFamily="34" charset="-128"/>
              </a:rPr>
              <a:t/>
            </a:r>
            <a:br>
              <a:rPr lang="fr-FR" dirty="0" smtClean="0">
                <a:latin typeface="Arial Unicode MS" pitchFamily="34" charset="-128"/>
                <a:ea typeface="Arial Unicode MS" pitchFamily="34" charset="-128"/>
                <a:cs typeface="Arial Unicode MS" pitchFamily="34" charset="-128"/>
              </a:rPr>
            </a:br>
            <a:r>
              <a:rPr lang="fr-FR" dirty="0" smtClean="0">
                <a:latin typeface="Arial Unicode MS" pitchFamily="34" charset="-128"/>
                <a:ea typeface="Arial Unicode MS" pitchFamily="34" charset="-128"/>
                <a:cs typeface="Arial Unicode MS" pitchFamily="34" charset="-128"/>
              </a:rPr>
              <a:t>Dans tous les cas, n’oubliez pas de nettoyer l’annexe.</a:t>
            </a:r>
            <a:endParaRPr lang="fr-FR" dirty="0">
              <a:latin typeface="Arial Unicode MS" pitchFamily="34" charset="-128"/>
              <a:ea typeface="Arial Unicode MS" pitchFamily="34" charset="-128"/>
              <a:cs typeface="Arial Unicode MS" pitchFamily="34" charset="-128"/>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fr-FR" b="1" dirty="0"/>
              <a:t>Entretien courant</a:t>
            </a:r>
            <a:br>
              <a:rPr lang="fr-FR" b="1" dirty="0"/>
            </a:br>
            <a:endParaRPr lang="fr-FR" dirty="0"/>
          </a:p>
        </p:txBody>
      </p:sp>
      <p:sp>
        <p:nvSpPr>
          <p:cNvPr id="3" name="Espace réservé du contenu 2"/>
          <p:cNvSpPr>
            <a:spLocks noGrp="1"/>
          </p:cNvSpPr>
          <p:nvPr>
            <p:ph idx="1"/>
          </p:nvPr>
        </p:nvSpPr>
        <p:spPr/>
        <p:txBody>
          <a:bodyPr>
            <a:normAutofit lnSpcReduction="10000"/>
          </a:bodyPr>
          <a:lstStyle/>
          <a:p>
            <a:r>
              <a:rPr lang="fr-FR" dirty="0">
                <a:latin typeface="Arial Unicode MS" pitchFamily="34" charset="-128"/>
                <a:ea typeface="Arial Unicode MS" pitchFamily="34" charset="-128"/>
                <a:cs typeface="Arial Unicode MS" pitchFamily="34" charset="-128"/>
              </a:rPr>
              <a:t>Que le bateau soit à flots ou hors de l'eau, on commence par nettoyer le pont, les coffres, la cale, la baille. Le rinçage s’effectue du pont vers le bas ce qui permet de nettoyer la cale et la soute. Pour le nettoyage du pont et des tauds, on fait attention à ne pas utiliser une pression trop forte et on prend un jet doux pour les ponts en teck.</a:t>
            </a:r>
            <a:r>
              <a:rPr lang="fr-FR" dirty="0" smtClean="0">
                <a:latin typeface="Arial Unicode MS" pitchFamily="34" charset="-128"/>
                <a:ea typeface="Arial Unicode MS" pitchFamily="34" charset="-128"/>
                <a:cs typeface="Arial Unicode MS" pitchFamily="34" charset="-128"/>
              </a:rPr>
              <a:t/>
            </a:r>
            <a:br>
              <a:rPr lang="fr-FR" dirty="0" smtClean="0">
                <a:latin typeface="Arial Unicode MS" pitchFamily="34" charset="-128"/>
                <a:ea typeface="Arial Unicode MS" pitchFamily="34" charset="-128"/>
                <a:cs typeface="Arial Unicode MS" pitchFamily="34" charset="-128"/>
              </a:rPr>
            </a:br>
            <a:r>
              <a:rPr lang="fr-FR" dirty="0" smtClean="0">
                <a:latin typeface="Arial Unicode MS" pitchFamily="34" charset="-128"/>
                <a:ea typeface="Arial Unicode MS" pitchFamily="34" charset="-128"/>
                <a:cs typeface="Arial Unicode MS" pitchFamily="34" charset="-128"/>
              </a:rPr>
              <a:t/>
            </a:r>
            <a:br>
              <a:rPr lang="fr-FR" dirty="0" smtClean="0">
                <a:latin typeface="Arial Unicode MS" pitchFamily="34" charset="-128"/>
                <a:ea typeface="Arial Unicode MS" pitchFamily="34" charset="-128"/>
                <a:cs typeface="Arial Unicode MS" pitchFamily="34" charset="-128"/>
              </a:rPr>
            </a:br>
            <a:r>
              <a:rPr lang="fr-FR" dirty="0">
                <a:latin typeface="Arial Unicode MS" pitchFamily="34" charset="-128"/>
                <a:ea typeface="Arial Unicode MS" pitchFamily="34" charset="-128"/>
                <a:cs typeface="Arial Unicode MS" pitchFamily="34" charset="-128"/>
              </a:rPr>
              <a:t>On déjaunit la coque et le pont. On </a:t>
            </a:r>
            <a:r>
              <a:rPr lang="fr-FR" dirty="0" err="1">
                <a:latin typeface="Arial Unicode MS" pitchFamily="34" charset="-128"/>
                <a:ea typeface="Arial Unicode MS" pitchFamily="34" charset="-128"/>
                <a:cs typeface="Arial Unicode MS" pitchFamily="34" charset="-128"/>
              </a:rPr>
              <a:t>polish</a:t>
            </a:r>
            <a:r>
              <a:rPr lang="fr-FR" dirty="0">
                <a:latin typeface="Arial Unicode MS" pitchFamily="34" charset="-128"/>
                <a:ea typeface="Arial Unicode MS" pitchFamily="34" charset="-128"/>
                <a:cs typeface="Arial Unicode MS" pitchFamily="34" charset="-128"/>
              </a:rPr>
              <a:t> la coque, reprend les éclats de gel-</a:t>
            </a:r>
            <a:r>
              <a:rPr lang="fr-FR" dirty="0" err="1">
                <a:latin typeface="Arial Unicode MS" pitchFamily="34" charset="-128"/>
                <a:ea typeface="Arial Unicode MS" pitchFamily="34" charset="-128"/>
                <a:cs typeface="Arial Unicode MS" pitchFamily="34" charset="-128"/>
              </a:rPr>
              <a:t>coat</a:t>
            </a:r>
            <a:r>
              <a:rPr lang="fr-FR" dirty="0">
                <a:latin typeface="Arial Unicode MS" pitchFamily="34" charset="-128"/>
                <a:ea typeface="Arial Unicode MS" pitchFamily="34" charset="-128"/>
                <a:cs typeface="Arial Unicode MS" pitchFamily="34" charset="-128"/>
              </a:rPr>
              <a:t> sur le pont, la coque ou la carène. On ponce et repeint l’embase et l’hélice</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a:t>Hivernage d’un voilier</a:t>
            </a:r>
            <a:br>
              <a:rPr lang="fr-FR" b="1" dirty="0"/>
            </a:br>
            <a:endParaRPr lang="fr-FR" dirty="0"/>
          </a:p>
        </p:txBody>
      </p:sp>
      <p:sp>
        <p:nvSpPr>
          <p:cNvPr id="3" name="Espace réservé du contenu 2"/>
          <p:cNvSpPr>
            <a:spLocks noGrp="1"/>
          </p:cNvSpPr>
          <p:nvPr>
            <p:ph idx="1"/>
          </p:nvPr>
        </p:nvSpPr>
        <p:spPr/>
        <p:txBody>
          <a:bodyPr>
            <a:normAutofit fontScale="92500" lnSpcReduction="20000"/>
          </a:bodyPr>
          <a:lstStyle/>
          <a:p>
            <a:r>
              <a:rPr lang="fr-FR" dirty="0">
                <a:latin typeface="Arial Unicode MS" pitchFamily="34" charset="-128"/>
                <a:ea typeface="Arial Unicode MS" pitchFamily="34" charset="-128"/>
                <a:cs typeface="Arial Unicode MS" pitchFamily="34" charset="-128"/>
              </a:rPr>
              <a:t>S’il s’agit d’hiverner un voilier, les voiles doivent être retirées et rincées. Les lattes peuvent être démontées pour le stockage. L’inspection complète s’impose pour détecter d’éventuelles réparations à prévoir. Les drisses et bouts passent également par un nettoyage. On a vu que les voiles doivent être lavées et séchées. Il en va de même pour le guindeau. L’enrouleur est rincé tout comme les poulies, chariots et taquets. Les pas de vis sont nettoyés et graissés. On ne met pas de ruban adhésif car il retient l’humidité. Les écoutes et les winches sont rincés au jet.</a:t>
            </a:r>
            <a:r>
              <a:rPr lang="fr-FR" dirty="0" smtClean="0">
                <a:latin typeface="Arial Unicode MS" pitchFamily="34" charset="-128"/>
                <a:ea typeface="Arial Unicode MS" pitchFamily="34" charset="-128"/>
                <a:cs typeface="Arial Unicode MS" pitchFamily="34" charset="-128"/>
              </a:rPr>
              <a:t/>
            </a:r>
            <a:br>
              <a:rPr lang="fr-FR" dirty="0" smtClean="0">
                <a:latin typeface="Arial Unicode MS" pitchFamily="34" charset="-128"/>
                <a:ea typeface="Arial Unicode MS" pitchFamily="34" charset="-128"/>
                <a:cs typeface="Arial Unicode MS" pitchFamily="34" charset="-128"/>
              </a:rPr>
            </a:br>
            <a:r>
              <a:rPr lang="fr-FR" dirty="0" smtClean="0">
                <a:latin typeface="Arial Unicode MS" pitchFamily="34" charset="-128"/>
                <a:ea typeface="Arial Unicode MS" pitchFamily="34" charset="-128"/>
                <a:cs typeface="Arial Unicode MS" pitchFamily="34" charset="-128"/>
              </a:rPr>
              <a:t/>
            </a:r>
            <a:br>
              <a:rPr lang="fr-FR" dirty="0" smtClean="0">
                <a:latin typeface="Arial Unicode MS" pitchFamily="34" charset="-128"/>
                <a:ea typeface="Arial Unicode MS" pitchFamily="34" charset="-128"/>
                <a:cs typeface="Arial Unicode MS" pitchFamily="34" charset="-128"/>
              </a:rPr>
            </a:br>
            <a:r>
              <a:rPr lang="fr-FR" dirty="0">
                <a:latin typeface="Arial Unicode MS" pitchFamily="34" charset="-128"/>
                <a:ea typeface="Arial Unicode MS" pitchFamily="34" charset="-128"/>
                <a:cs typeface="Arial Unicode MS" pitchFamily="34" charset="-128"/>
              </a:rPr>
              <a:t>On retire et nettoie les tauds, </a:t>
            </a:r>
            <a:r>
              <a:rPr lang="fr-FR" dirty="0" err="1">
                <a:latin typeface="Arial Unicode MS" pitchFamily="34" charset="-128"/>
                <a:ea typeface="Arial Unicode MS" pitchFamily="34" charset="-128"/>
                <a:cs typeface="Arial Unicode MS" pitchFamily="34" charset="-128"/>
              </a:rPr>
              <a:t>biminis</a:t>
            </a:r>
            <a:r>
              <a:rPr lang="fr-FR" dirty="0">
                <a:latin typeface="Arial Unicode MS" pitchFamily="34" charset="-128"/>
                <a:ea typeface="Arial Unicode MS" pitchFamily="34" charset="-128"/>
                <a:cs typeface="Arial Unicode MS" pitchFamily="34" charset="-128"/>
              </a:rPr>
              <a:t>, capotes… Tout doit être propre et sec avant d’être hiverné.</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a:t>Vérification de la remorque</a:t>
            </a:r>
            <a:br>
              <a:rPr lang="fr-FR" b="1" dirty="0"/>
            </a:br>
            <a:endParaRPr lang="fr-FR" dirty="0"/>
          </a:p>
        </p:txBody>
      </p:sp>
      <p:sp>
        <p:nvSpPr>
          <p:cNvPr id="3" name="Espace réservé du contenu 2"/>
          <p:cNvSpPr>
            <a:spLocks noGrp="1"/>
          </p:cNvSpPr>
          <p:nvPr>
            <p:ph idx="1"/>
          </p:nvPr>
        </p:nvSpPr>
        <p:spPr/>
        <p:txBody>
          <a:bodyPr>
            <a:normAutofit/>
          </a:bodyPr>
          <a:lstStyle/>
          <a:p>
            <a:r>
              <a:rPr lang="fr-FR" dirty="0">
                <a:latin typeface="Arial Unicode MS" pitchFamily="34" charset="-128"/>
                <a:ea typeface="Arial Unicode MS" pitchFamily="34" charset="-128"/>
                <a:cs typeface="Arial Unicode MS" pitchFamily="34" charset="-128"/>
              </a:rPr>
              <a:t>Si vous transportez votre bateau sur une remorque qui sert de ber roulant, n’oubliez pas de vérifier celle-ci. On n’hiverne jamais la remorque avec le frein à main serré. Pensez à bien rincer le châssis à l’eau douce après les sorties d’eau du bateau pour limiter les effets corrosifs du sel. Pensez également à ne pas laisser la prise de raccordement en position inversée car la pluie risquerait de l'abîmer. N'oubliez pas de caler les roues.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770" name="Picture 2" descr="L'hivernage du Bateau-Voilier"/>
          <p:cNvPicPr>
            <a:picLocks noChangeAspect="1" noChangeArrowheads="1"/>
          </p:cNvPicPr>
          <p:nvPr/>
        </p:nvPicPr>
        <p:blipFill>
          <a:blip r:embed="rId2"/>
          <a:srcRect/>
          <a:stretch>
            <a:fillRect/>
          </a:stretch>
        </p:blipFill>
        <p:spPr bwMode="auto">
          <a:xfrm>
            <a:off x="928662" y="2357430"/>
            <a:ext cx="7315200" cy="4124326"/>
          </a:xfrm>
          <a:prstGeom prst="rect">
            <a:avLst/>
          </a:prstGeom>
          <a:noFill/>
        </p:spPr>
      </p:pic>
      <p:sp>
        <p:nvSpPr>
          <p:cNvPr id="3" name="Titre 2"/>
          <p:cNvSpPr>
            <a:spLocks noGrp="1"/>
          </p:cNvSpPr>
          <p:nvPr>
            <p:ph type="title"/>
          </p:nvPr>
        </p:nvSpPr>
        <p:spPr>
          <a:xfrm>
            <a:off x="457200" y="357166"/>
            <a:ext cx="8229600" cy="1489922"/>
          </a:xfrm>
        </p:spPr>
        <p:txBody>
          <a:bodyPr>
            <a:normAutofit fontScale="90000"/>
          </a:bodyPr>
          <a:lstStyle/>
          <a:p>
            <a:pPr algn="ctr"/>
            <a:r>
              <a:rPr lang="fr-FR" b="1" dirty="0" smtClean="0"/>
              <a:t/>
            </a:r>
            <a:br>
              <a:rPr lang="fr-FR" b="1" dirty="0" smtClean="0"/>
            </a:br>
            <a:r>
              <a:rPr lang="fr-FR" b="1" dirty="0" smtClean="0"/>
              <a:t/>
            </a:r>
            <a:br>
              <a:rPr lang="fr-FR" b="1" dirty="0" smtClean="0"/>
            </a:br>
            <a:r>
              <a:rPr lang="fr-FR" b="1" dirty="0" smtClean="0"/>
              <a:t>                                                            Vider </a:t>
            </a:r>
            <a:r>
              <a:rPr lang="fr-FR" b="1" dirty="0"/>
              <a:t>le bateau</a:t>
            </a:r>
            <a:br>
              <a:rPr lang="fr-FR" b="1" dirty="0"/>
            </a:br>
            <a:endParaRPr lang="fr-FR" dirty="0"/>
          </a:p>
        </p:txBody>
      </p:sp>
      <p:sp>
        <p:nvSpPr>
          <p:cNvPr id="4" name="Espace réservé du contenu 3"/>
          <p:cNvSpPr>
            <a:spLocks noGrp="1"/>
          </p:cNvSpPr>
          <p:nvPr>
            <p:ph idx="1"/>
          </p:nvPr>
        </p:nvSpPr>
        <p:spPr/>
        <p:txBody>
          <a:bodyPr/>
          <a:lstStyle/>
          <a:p>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428604"/>
            <a:ext cx="8229600" cy="1418484"/>
          </a:xfrm>
        </p:spPr>
        <p:txBody>
          <a:bodyPr>
            <a:normAutofit fontScale="90000"/>
          </a:bodyPr>
          <a:lstStyle/>
          <a:p>
            <a:pPr algn="ctr"/>
            <a:r>
              <a:rPr lang="fr-FR" b="1" dirty="0" smtClean="0"/>
              <a:t/>
            </a:r>
            <a:br>
              <a:rPr lang="fr-FR" b="1" dirty="0" smtClean="0"/>
            </a:br>
            <a:r>
              <a:rPr lang="fr-FR" b="1" dirty="0" smtClean="0"/>
              <a:t>    </a:t>
            </a:r>
            <a:br>
              <a:rPr lang="fr-FR" b="1" dirty="0" smtClean="0"/>
            </a:br>
            <a:r>
              <a:rPr lang="fr-FR" b="1" dirty="0" smtClean="0"/>
              <a:t/>
            </a:r>
            <a:br>
              <a:rPr lang="fr-FR" b="1" dirty="0" smtClean="0"/>
            </a:br>
            <a:r>
              <a:rPr lang="fr-FR" b="1" dirty="0" smtClean="0"/>
              <a:t/>
            </a:r>
            <a:br>
              <a:rPr lang="fr-FR" b="1" dirty="0" smtClean="0"/>
            </a:br>
            <a:r>
              <a:rPr lang="fr-FR" b="1" dirty="0" smtClean="0"/>
              <a:t/>
            </a:r>
            <a:br>
              <a:rPr lang="fr-FR" b="1" dirty="0" smtClean="0"/>
            </a:br>
            <a:r>
              <a:rPr lang="fr-FR" b="1" dirty="0" smtClean="0"/>
              <a:t/>
            </a:r>
            <a:br>
              <a:rPr lang="fr-FR" b="1" dirty="0" smtClean="0"/>
            </a:br>
            <a:r>
              <a:rPr lang="fr-FR" b="1" dirty="0" smtClean="0"/>
              <a:t>                                                          Vider </a:t>
            </a:r>
            <a:r>
              <a:rPr lang="fr-FR" b="1" dirty="0"/>
              <a:t>le bateau</a:t>
            </a:r>
            <a:br>
              <a:rPr lang="fr-FR" b="1" dirty="0"/>
            </a:br>
            <a:endParaRPr lang="fr-FR" dirty="0"/>
          </a:p>
        </p:txBody>
      </p:sp>
      <p:sp>
        <p:nvSpPr>
          <p:cNvPr id="3" name="Espace réservé du contenu 2"/>
          <p:cNvSpPr>
            <a:spLocks noGrp="1"/>
          </p:cNvSpPr>
          <p:nvPr>
            <p:ph idx="1"/>
          </p:nvPr>
        </p:nvSpPr>
        <p:spPr/>
        <p:txBody>
          <a:bodyPr>
            <a:normAutofit fontScale="92500" lnSpcReduction="10000"/>
          </a:bodyPr>
          <a:lstStyle/>
          <a:p>
            <a:r>
              <a:rPr lang="fr-FR" dirty="0" smtClean="0">
                <a:latin typeface="Arial Narrow" pitchFamily="34" charset="0"/>
              </a:rPr>
              <a:t>Une </a:t>
            </a:r>
            <a:r>
              <a:rPr lang="fr-FR" dirty="0">
                <a:latin typeface="Arial Narrow" pitchFamily="34" charset="0"/>
              </a:rPr>
              <a:t>fois la saison de navigation terminée, il faut commencer par vider le bateau. On retire la totalité du matériel, qu’il s’agisse de l’équipement de loisir, de sécurité, les cordages, les objets de valeur, les voiles ou l’électronique portable. L’objectif est de tout dessaler, aérer, sécher. Les placards, les coffres, les tiroirs sont vidés, nettoyés et aérés.</a:t>
            </a:r>
            <a:r>
              <a:rPr lang="fr-FR" dirty="0" smtClean="0">
                <a:latin typeface="Arial Narrow" pitchFamily="34" charset="0"/>
              </a:rPr>
              <a:t/>
            </a:r>
            <a:br>
              <a:rPr lang="fr-FR" dirty="0" smtClean="0">
                <a:latin typeface="Arial Narrow" pitchFamily="34" charset="0"/>
              </a:rPr>
            </a:br>
            <a:r>
              <a:rPr lang="fr-FR" dirty="0" smtClean="0">
                <a:latin typeface="Arial Narrow" pitchFamily="34" charset="0"/>
              </a:rPr>
              <a:t/>
            </a:r>
            <a:br>
              <a:rPr lang="fr-FR" dirty="0" smtClean="0">
                <a:latin typeface="Arial Narrow" pitchFamily="34" charset="0"/>
              </a:rPr>
            </a:br>
            <a:r>
              <a:rPr lang="fr-FR" dirty="0">
                <a:latin typeface="Arial Narrow" pitchFamily="34" charset="0"/>
              </a:rPr>
              <a:t>On fait l’inventaire du matériel de sécurité et on le met à jour en vérifiant les dates de péremption et l’usure. Certains extincteurs ne sont pas conçus pour résister au gel, il faut donc vérifier ce point. Les équipements de sécurité comme les gilets et radeaux sont rincés à l’eau douce avant d’être séchés.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00034" y="857232"/>
            <a:ext cx="8643966" cy="3416320"/>
          </a:xfrm>
          <a:prstGeom prst="rect">
            <a:avLst/>
          </a:prstGeom>
        </p:spPr>
        <p:txBody>
          <a:bodyPr wrap="square">
            <a:spAutoFit/>
          </a:bodyPr>
          <a:lstStyle/>
          <a:p>
            <a:r>
              <a:rPr lang="fr-FR" sz="2400" dirty="0"/>
              <a:t>Les cordages sont eux aussi passés à l’eau douce et sont stockés seulement lorsqu’ils sont parfaitement secs. Leur état général est contrôlé.</a:t>
            </a:r>
            <a:r>
              <a:rPr lang="fr-FR" sz="2400" dirty="0" smtClean="0"/>
              <a:t/>
            </a:r>
            <a:br>
              <a:rPr lang="fr-FR" sz="2400" dirty="0" smtClean="0"/>
            </a:br>
            <a:r>
              <a:rPr lang="fr-FR" sz="2400" dirty="0" smtClean="0"/>
              <a:t/>
            </a:r>
            <a:br>
              <a:rPr lang="fr-FR" sz="2400" dirty="0" smtClean="0"/>
            </a:br>
            <a:r>
              <a:rPr lang="fr-FR" sz="2400" dirty="0"/>
              <a:t>La sellerie est retirée pour être nettoyée, séchée et stockée dans un endroit sec.</a:t>
            </a:r>
            <a:r>
              <a:rPr lang="fr-FR" sz="2400" dirty="0" smtClean="0"/>
              <a:t/>
            </a:r>
            <a:br>
              <a:rPr lang="fr-FR" sz="2400" dirty="0" smtClean="0"/>
            </a:br>
            <a:r>
              <a:rPr lang="fr-FR" sz="2400" dirty="0" smtClean="0"/>
              <a:t/>
            </a:r>
            <a:br>
              <a:rPr lang="fr-FR" sz="2400" dirty="0" smtClean="0"/>
            </a:br>
            <a:r>
              <a:rPr lang="fr-FR" sz="2400" dirty="0"/>
              <a:t>Tout ce qui peut l’être doit être passé à l’eau douce pour éliminer le maximum de sel puis mis à sécher avant d’être rangé.</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500042"/>
            <a:ext cx="8229600" cy="917596"/>
          </a:xfrm>
        </p:spPr>
        <p:txBody>
          <a:bodyPr>
            <a:normAutofit fontScale="90000"/>
          </a:bodyPr>
          <a:lstStyle/>
          <a:p>
            <a:r>
              <a:rPr lang="fr-FR" b="1" dirty="0" smtClean="0"/>
              <a:t/>
            </a:r>
            <a:br>
              <a:rPr lang="fr-FR" b="1" dirty="0" smtClean="0"/>
            </a:br>
            <a:r>
              <a:rPr lang="fr-FR" b="1" dirty="0" smtClean="0"/>
              <a:t/>
            </a:r>
            <a:br>
              <a:rPr lang="fr-FR" b="1" dirty="0" smtClean="0"/>
            </a:br>
            <a:r>
              <a:rPr lang="fr-FR" b="1" dirty="0" smtClean="0"/>
              <a:t>.</a:t>
            </a:r>
            <a:r>
              <a:rPr lang="fr-FR" b="1" dirty="0"/>
              <a:t/>
            </a:r>
            <a:br>
              <a:rPr lang="fr-FR" b="1" dirty="0"/>
            </a:br>
            <a:r>
              <a:rPr lang="fr-FR" b="1" dirty="0" smtClean="0"/>
              <a:t>              L'hivernage à sec</a:t>
            </a:r>
            <a:endParaRPr lang="fr-FR" dirty="0"/>
          </a:p>
        </p:txBody>
      </p:sp>
      <p:sp>
        <p:nvSpPr>
          <p:cNvPr id="3" name="Espace réservé du contenu 2"/>
          <p:cNvSpPr>
            <a:spLocks noGrp="1"/>
          </p:cNvSpPr>
          <p:nvPr>
            <p:ph idx="1"/>
          </p:nvPr>
        </p:nvSpPr>
        <p:spPr>
          <a:xfrm>
            <a:off x="357158" y="1600200"/>
            <a:ext cx="8329642" cy="4614882"/>
          </a:xfrm>
        </p:spPr>
        <p:txBody>
          <a:bodyPr>
            <a:normAutofit/>
          </a:bodyPr>
          <a:lstStyle/>
          <a:p>
            <a:r>
              <a:rPr lang="fr-FR" b="1" dirty="0"/>
              <a:t>L’hivernage est régulièrement associé à la sortie de l’eau du bateau et à son stockage sur remorque, chez vous ou dans un port à </a:t>
            </a:r>
            <a:r>
              <a:rPr lang="fr-FR" b="1" dirty="0" smtClean="0"/>
              <a:t>sec. </a:t>
            </a:r>
            <a:r>
              <a:rPr lang="fr-FR" dirty="0"/>
              <a:t> Cette solution offre l’avantage de ne pas laisser la coque du bateau en contact avec l’eau de mer et d’éviter l’environnement salin des ports. De plus, selon le contrat d’hivernage que vous avez avec le port à sec ou le chantier naval, </a:t>
            </a:r>
            <a:r>
              <a:rPr lang="fr-FR" b="1" dirty="0"/>
              <a:t>cette solution peut-être plus économique que de laisser votre bateau à flot et payer la redevance de la place de port.</a:t>
            </a:r>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428604"/>
            <a:ext cx="8229600" cy="989034"/>
          </a:xfrm>
        </p:spPr>
        <p:txBody>
          <a:bodyPr>
            <a:normAutofit/>
          </a:bodyPr>
          <a:lstStyle/>
          <a:p>
            <a:pPr marL="742950" indent="-742950" algn="ctr"/>
            <a:r>
              <a:rPr lang="fr-FR" b="1" dirty="0" smtClean="0"/>
              <a:t>.</a:t>
            </a:r>
            <a:endParaRPr lang="fr-FR" dirty="0"/>
          </a:p>
        </p:txBody>
      </p:sp>
      <p:sp>
        <p:nvSpPr>
          <p:cNvPr id="3" name="Espace réservé du contenu 2"/>
          <p:cNvSpPr>
            <a:spLocks noGrp="1"/>
          </p:cNvSpPr>
          <p:nvPr>
            <p:ph idx="1"/>
          </p:nvPr>
        </p:nvSpPr>
        <p:spPr>
          <a:xfrm>
            <a:off x="214282" y="1142984"/>
            <a:ext cx="8643998" cy="5429288"/>
          </a:xfrm>
        </p:spPr>
        <p:txBody>
          <a:bodyPr>
            <a:noAutofit/>
          </a:bodyPr>
          <a:lstStyle/>
          <a:p>
            <a:endParaRPr lang="fr-FR" sz="2000" dirty="0" smtClean="0"/>
          </a:p>
          <a:p>
            <a:endParaRPr lang="fr-FR" sz="2000" dirty="0" smtClean="0"/>
          </a:p>
          <a:p>
            <a:r>
              <a:rPr lang="fr-FR" sz="2000" dirty="0" smtClean="0"/>
              <a:t>Pourtant</a:t>
            </a:r>
            <a:r>
              <a:rPr lang="fr-FR" sz="2000" dirty="0"/>
              <a:t>, </a:t>
            </a:r>
            <a:r>
              <a:rPr lang="fr-FR" sz="2000" b="1" dirty="0"/>
              <a:t>votre bateau est bien conçu pour rester à flot durant tout </a:t>
            </a:r>
            <a:r>
              <a:rPr lang="fr-FR" sz="2000" b="1" dirty="0">
                <a:latin typeface="Arial Narrow" pitchFamily="34" charset="0"/>
              </a:rPr>
              <a:t>l’hiver</a:t>
            </a:r>
            <a:r>
              <a:rPr lang="fr-FR" sz="2000" b="1" dirty="0"/>
              <a:t>,</a:t>
            </a:r>
            <a:r>
              <a:rPr lang="fr-FR" sz="2000" dirty="0"/>
              <a:t> moyennant des précautions particulières pour que son état ne se dégrade pas prématurément. Nous rentrerons dans le détail de ces précautions par la suite. Garder votre bateau à flot demande un minimum de surveillance pour vérifier l’état des amarres et autres après chaque tempête hivernale. Si votre bateau est situé loin de votre résidence principale, des solutions de gardiennage peuvent être intéressantes. L’hivernage à flot est rarement la solution la plus économique, mais </a:t>
            </a:r>
            <a:r>
              <a:rPr lang="fr-FR" sz="2000" b="1" dirty="0"/>
              <a:t>elle présente tout de même certains avantages :</a:t>
            </a:r>
            <a:endParaRPr lang="fr-FR" sz="2000" dirty="0"/>
          </a:p>
          <a:p>
            <a:r>
              <a:rPr lang="fr-FR" sz="2000" dirty="0"/>
              <a:t>Tout d’abord,</a:t>
            </a:r>
            <a:r>
              <a:rPr lang="fr-FR" sz="2000" b="1" dirty="0"/>
              <a:t> garder votre bateau sur l’eau durant l’hiver vous permet de l’avoir sous la main dès que les beaux jours arrivent</a:t>
            </a:r>
            <a:r>
              <a:rPr lang="fr-FR" sz="2000" dirty="0"/>
              <a:t>. Vous pourrez décider plus simplement de le sortir d’hivernage pour profiter des premières belles sorties saisonnières</a:t>
            </a:r>
            <a:r>
              <a:rPr lang="fr-FR" sz="2400" dirty="0"/>
              <a:t>.</a:t>
            </a:r>
          </a:p>
          <a:p>
            <a:endParaRPr lang="fr-FR" sz="2000" dirty="0"/>
          </a:p>
        </p:txBody>
      </p:sp>
      <p:sp>
        <p:nvSpPr>
          <p:cNvPr id="4" name="Titre 1"/>
          <p:cNvSpPr txBox="1">
            <a:spLocks/>
          </p:cNvSpPr>
          <p:nvPr/>
        </p:nvSpPr>
        <p:spPr>
          <a:xfrm>
            <a:off x="609600" y="581004"/>
            <a:ext cx="8229600" cy="989034"/>
          </a:xfrm>
          <a:prstGeom prst="rect">
            <a:avLst/>
          </a:prstGeom>
        </p:spPr>
        <p:txBody>
          <a:bodyPr vert="horz" lIns="0" rIns="0" bIns="0" anchor="b">
            <a:normAutofit fontScale="75000" lnSpcReduction="20000"/>
          </a:bodyPr>
          <a:lstStyle/>
          <a:p>
            <a:pPr marL="742950" marR="0" lvl="0" indent="-742950" algn="ctr" defTabSz="914400" rtl="0" eaLnBrk="1" fontAlgn="auto" latinLnBrk="0" hangingPunct="1">
              <a:lnSpc>
                <a:spcPct val="100000"/>
              </a:lnSpc>
              <a:spcBef>
                <a:spcPct val="0"/>
              </a:spcBef>
              <a:spcAft>
                <a:spcPts val="0"/>
              </a:spcAft>
              <a:buClrTx/>
              <a:buSzTx/>
              <a:buFontTx/>
              <a:buNone/>
              <a:tabLst/>
              <a:defRPr/>
            </a:pPr>
            <a:r>
              <a:rPr kumimoji="0" lang="fr-FR" sz="5000" b="1" i="0" u="none" strike="noStrike" kern="1200" cap="none" spc="0" normalizeH="0" baseline="0" noProof="0" dirty="0" smtClean="0">
                <a:ln>
                  <a:noFill/>
                </a:ln>
                <a:solidFill>
                  <a:schemeClr val="tx2"/>
                </a:solidFill>
                <a:effectLst/>
                <a:uLnTx/>
                <a:uFillTx/>
                <a:latin typeface="+mj-lt"/>
                <a:ea typeface="+mj-ea"/>
                <a:cs typeface="+mj-cs"/>
              </a:rPr>
              <a:t>L'hivernage à flot.</a:t>
            </a:r>
            <a:br>
              <a:rPr kumimoji="0" lang="fr-FR" sz="5000" b="1" i="0" u="none" strike="noStrike" kern="1200" cap="none" spc="0" normalizeH="0" baseline="0" noProof="0" dirty="0" smtClean="0">
                <a:ln>
                  <a:noFill/>
                </a:ln>
                <a:solidFill>
                  <a:schemeClr val="tx2"/>
                </a:solidFill>
                <a:effectLst/>
                <a:uLnTx/>
                <a:uFillTx/>
                <a:latin typeface="+mj-lt"/>
                <a:ea typeface="+mj-ea"/>
                <a:cs typeface="+mj-cs"/>
              </a:rPr>
            </a:br>
            <a:endParaRPr kumimoji="0" lang="fr-FR" sz="5000" b="0" i="0" u="none" strike="noStrike" kern="1200" cap="none" spc="0" normalizeH="0" baseline="0" noProof="0" dirty="0">
              <a:ln>
                <a:noFill/>
              </a:ln>
              <a:solidFill>
                <a:schemeClr val="tx2"/>
              </a:solidFill>
              <a:effectLst/>
              <a:uLnTx/>
              <a:uFillTx/>
              <a:latin typeface="+mj-lt"/>
              <a:ea typeface="+mj-ea"/>
              <a:cs typeface="+mj-cs"/>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28596" y="428604"/>
            <a:ext cx="8358246" cy="5632311"/>
          </a:xfrm>
          <a:prstGeom prst="rect">
            <a:avLst/>
          </a:prstGeom>
        </p:spPr>
        <p:txBody>
          <a:bodyPr wrap="square">
            <a:spAutoFit/>
          </a:bodyPr>
          <a:lstStyle/>
          <a:p>
            <a:r>
              <a:rPr lang="fr-FR" sz="2400" dirty="0"/>
              <a:t>Ensuite, garder son bateau au port durant la basse saison et les mois d’hiver vous permet de </a:t>
            </a:r>
            <a:r>
              <a:rPr lang="fr-FR" sz="2400" b="1" dirty="0"/>
              <a:t>sécuriser votre place grâce à un contrat annuel.</a:t>
            </a:r>
            <a:r>
              <a:rPr lang="fr-FR" sz="2400" dirty="0"/>
              <a:t> Ainsi, vous êtes certain d’avoir une place dans le port qui vous fait envie. Si vous ne résidez pas près de votre bateau, </a:t>
            </a:r>
            <a:r>
              <a:rPr lang="fr-FR" sz="2400" b="1" dirty="0"/>
              <a:t>un contrat de gardiennage avec un professionnel vous permettra d’avoir un lien régulier et de vous prémunir de tout risque sur votre bateau grâce au passage fréquent du professionnel sur votre bateau.</a:t>
            </a:r>
            <a:endParaRPr lang="fr-FR" sz="2400" dirty="0"/>
          </a:p>
          <a:p>
            <a:r>
              <a:rPr lang="fr-FR" sz="2400" dirty="0"/>
              <a:t>Comme souvent,</a:t>
            </a:r>
            <a:r>
              <a:rPr lang="fr-FR" sz="2400" b="1" dirty="0"/>
              <a:t> la meilleure option dépendra de vos préférences personnelles.</a:t>
            </a:r>
            <a:r>
              <a:rPr lang="fr-FR" sz="2400" dirty="0"/>
              <a:t> Il n’existe pas de contre-indication concernant l’hivernage d’un bateau à flot, tant que vous opérez les bonnes pratiques. </a:t>
            </a:r>
            <a:r>
              <a:rPr lang="fr-FR" sz="2400" b="1" dirty="0"/>
              <a:t>Il est recommandé de sortir votre bateau de l’eau au moins une fois par an, pour réaliser les opérations d’entretien nécessaires</a:t>
            </a:r>
            <a:r>
              <a:rPr lang="fr-FR" sz="2400" dirty="0"/>
              <a:t>, contrôler l’état du moteur, vérifier l’hélice, inspecter et nettoyer la coque.</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172</TotalTime>
  <Words>1144</Words>
  <Application>Microsoft Office PowerPoint</Application>
  <PresentationFormat>Affichage à l'écran (4:3)</PresentationFormat>
  <Paragraphs>105</Paragraphs>
  <Slides>33</Slides>
  <Notes>0</Notes>
  <HiddenSlides>0</HiddenSlides>
  <MMClips>0</MMClips>
  <ScaleCrop>false</ScaleCrop>
  <HeadingPairs>
    <vt:vector size="4" baseType="variant">
      <vt:variant>
        <vt:lpstr>Thème</vt:lpstr>
      </vt:variant>
      <vt:variant>
        <vt:i4>1</vt:i4>
      </vt:variant>
      <vt:variant>
        <vt:lpstr>Titres des diapositives</vt:lpstr>
      </vt:variant>
      <vt:variant>
        <vt:i4>33</vt:i4>
      </vt:variant>
    </vt:vector>
  </HeadingPairs>
  <TitlesOfParts>
    <vt:vector size="34" baseType="lpstr">
      <vt:lpstr>Débit</vt:lpstr>
      <vt:lpstr>               Hivernage bateau  et moteur    apprenez à bien le faire  </vt:lpstr>
      <vt:lpstr>Diapositive 2</vt:lpstr>
      <vt:lpstr>Un bateau est-il conçu pour rester à flot même l’hiver ?</vt:lpstr>
      <vt:lpstr>                                                              Vider le bateau </vt:lpstr>
      <vt:lpstr>                                                                    Vider le bateau </vt:lpstr>
      <vt:lpstr>Diapositive 6</vt:lpstr>
      <vt:lpstr>  .               L'hivernage à sec</vt:lpstr>
      <vt:lpstr>.</vt:lpstr>
      <vt:lpstr>Diapositive 9</vt:lpstr>
      <vt:lpstr>L’hivernage extérieur et intérieur de votre bateau. </vt:lpstr>
      <vt:lpstr>L'hivernage du bateau Vider le bateau</vt:lpstr>
      <vt:lpstr> L'hivernage extérieur de votre bateau. </vt:lpstr>
      <vt:lpstr>Diapositive 13</vt:lpstr>
      <vt:lpstr> </vt:lpstr>
      <vt:lpstr>Hivernage moteur. </vt:lpstr>
      <vt:lpstr> Comment hiverner un moteur hors-board ?</vt:lpstr>
      <vt:lpstr>  Rinçage du circuit de refroidissement</vt:lpstr>
      <vt:lpstr>Rinçage du circuit de refroidissement</vt:lpstr>
      <vt:lpstr>     Démontage des bougies </vt:lpstr>
      <vt:lpstr>Graissage</vt:lpstr>
      <vt:lpstr>Vidanger </vt:lpstr>
      <vt:lpstr>Diapositive 22</vt:lpstr>
      <vt:lpstr>Diapositive 23</vt:lpstr>
      <vt:lpstr>Vérification de l’anode</vt:lpstr>
      <vt:lpstr>Contrôler la turbine de la pompe à eau</vt:lpstr>
      <vt:lpstr>Nettoyage du moteur</vt:lpstr>
      <vt:lpstr> Comment hiverner un moteur in-board ? </vt:lpstr>
      <vt:lpstr>Diapositive 28</vt:lpstr>
      <vt:lpstr>Le carénage </vt:lpstr>
      <vt:lpstr>Diapositive 30</vt:lpstr>
      <vt:lpstr>Entretien courant </vt:lpstr>
      <vt:lpstr>Hivernage d’un voilier </vt:lpstr>
      <vt:lpstr>Vérification de la remorque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Hivernage bateau et moteur : apprenez à bien le faire</dc:title>
  <dc:creator>lenovo</dc:creator>
  <cp:lastModifiedBy>lenovo</cp:lastModifiedBy>
  <cp:revision>22</cp:revision>
  <dcterms:created xsi:type="dcterms:W3CDTF">2024-10-15T13:46:35Z</dcterms:created>
  <dcterms:modified xsi:type="dcterms:W3CDTF">2024-10-25T16:30:41Z</dcterms:modified>
</cp:coreProperties>
</file>